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7010400" cy="9296400"/>
  <p:embeddedFontLst>
    <p:embeddedFont>
      <p:font typeface="Trebuchet MS" panose="020B0603020202020204" pitchFamily="34" charset="0"/>
      <p:regular r:id="rId29"/>
      <p:bold r:id="rId30"/>
      <p:italic r:id="rId31"/>
      <p:boldItalic r:id="rId32"/>
    </p:embeddedFont>
    <p:embeddedFont>
      <p:font typeface="Roboto Black" panose="020B0604020202020204" charset="0"/>
      <p:bold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Ci/O00fGvcNh0tR8L+7BdOUDe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7" autoAdjust="0"/>
  </p:normalViewPr>
  <p:slideViewPr>
    <p:cSldViewPr snapToGrid="0">
      <p:cViewPr varScale="1">
        <p:scale>
          <a:sx n="106" d="100"/>
          <a:sy n="106" d="100"/>
        </p:scale>
        <p:origin x="1764"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r>
              <a:rPr lang="en-US"/>
              <a:t>The intent of the scoping letter is to get information and/or concerns from the agencies that oversee specific resources. </a:t>
            </a:r>
            <a:endParaRPr/>
          </a:p>
          <a:p>
            <a:pPr marL="0" lvl="0" indent="0" algn="l" rtl="0">
              <a:spcBef>
                <a:spcPts val="0"/>
              </a:spcBef>
              <a:spcAft>
                <a:spcPts val="0"/>
              </a:spcAft>
              <a:buNone/>
            </a:pPr>
            <a:r>
              <a:rPr lang="en-US"/>
              <a:t>These agencies typically have no idea about your project. So you need to include enough information so they can find your project in their systems.</a:t>
            </a:r>
            <a:endParaRPr/>
          </a:p>
          <a:p>
            <a:pPr marL="0" lvl="0" indent="0" algn="l" rtl="0">
              <a:spcBef>
                <a:spcPts val="0"/>
              </a:spcBef>
              <a:spcAft>
                <a:spcPts val="0"/>
              </a:spcAft>
              <a:buNone/>
            </a:pPr>
            <a:endParaRPr/>
          </a:p>
          <a:p>
            <a:pPr marL="0" lvl="0" indent="0" algn="l" rtl="0">
              <a:spcBef>
                <a:spcPts val="0"/>
              </a:spcBef>
              <a:spcAft>
                <a:spcPts val="0"/>
              </a:spcAft>
              <a:buNone/>
            </a:pPr>
            <a:r>
              <a:rPr lang="en-US"/>
              <a:t>At a minimum you need to include the project location - Project City, State, County – for example Casper, Natrona County, Wyoming. </a:t>
            </a:r>
            <a:endParaRPr/>
          </a:p>
          <a:p>
            <a:pPr marL="465859" lvl="0" indent="-349394" algn="l" rtl="0">
              <a:spcBef>
                <a:spcPts val="0"/>
              </a:spcBef>
              <a:spcAft>
                <a:spcPts val="0"/>
              </a:spcAft>
              <a:buNone/>
            </a:pPr>
            <a:r>
              <a:rPr lang="en-US"/>
              <a:t>A Description of the proposed work – Construct a 10’ separated concrete pathway and all other work or ground disturbances your project may have. </a:t>
            </a:r>
            <a:endParaRPr/>
          </a:p>
          <a:p>
            <a:pPr marL="465859" lvl="0" indent="-349394" algn="l" rtl="0">
              <a:spcBef>
                <a:spcPts val="0"/>
              </a:spcBef>
              <a:spcAft>
                <a:spcPts val="0"/>
              </a:spcAft>
              <a:buNone/>
            </a:pPr>
            <a:r>
              <a:rPr lang="en-US"/>
              <a:t>A location of the proposed work for example Between Main Street and Third on the east side of Lincoln Street. </a:t>
            </a:r>
            <a:endParaRPr/>
          </a:p>
          <a:p>
            <a:pPr marL="465859" lvl="0" indent="-349394" algn="l" rtl="0">
              <a:spcBef>
                <a:spcPts val="0"/>
              </a:spcBef>
              <a:spcAft>
                <a:spcPts val="0"/>
              </a:spcAft>
              <a:buNone/>
            </a:pPr>
            <a:r>
              <a:rPr lang="en-US"/>
              <a:t>Maps or Plans showing location and proposed improvements are extrememly helpful and typically a requirement. </a:t>
            </a:r>
            <a:endParaRPr/>
          </a:p>
          <a:p>
            <a:pPr marL="465859" lvl="0" indent="-349394"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Contact the LGC office has example scoping letters you can use. </a:t>
            </a:r>
            <a:endParaRPr/>
          </a:p>
          <a:p>
            <a:pPr marL="0" lvl="0" indent="0" algn="l" rtl="0">
              <a:spcBef>
                <a:spcPts val="0"/>
              </a:spcBef>
              <a:spcAft>
                <a:spcPts val="0"/>
              </a:spcAft>
              <a:buNone/>
            </a:pPr>
            <a:endParaRPr/>
          </a:p>
        </p:txBody>
      </p:sp>
      <p:sp>
        <p:nvSpPr>
          <p:cNvPr id="229" name="Google Shape;229;p10: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238" name="Google Shape;238;p1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r>
              <a:rPr lang="en-US"/>
              <a:t>Again WYDOT may request a GIS shapefile from you for us to complete the consultation. </a:t>
            </a:r>
            <a:endParaRPr/>
          </a:p>
          <a:p>
            <a:pPr marL="0" lvl="0" indent="0" algn="l" rtl="0">
              <a:spcBef>
                <a:spcPts val="0"/>
              </a:spcBef>
              <a:spcAft>
                <a:spcPts val="0"/>
              </a:spcAft>
              <a:buNone/>
            </a:pPr>
            <a:r>
              <a:rPr lang="en-US"/>
              <a:t>The shapefile is typically a polygon around your project limits and any other disturbance you may have. </a:t>
            </a:r>
            <a:endParaRPr/>
          </a:p>
          <a:p>
            <a:pPr marL="0" lvl="0" indent="0" algn="l" rtl="0">
              <a:spcBef>
                <a:spcPts val="0"/>
              </a:spcBef>
              <a:spcAft>
                <a:spcPts val="0"/>
              </a:spcAft>
              <a:buNone/>
            </a:pPr>
            <a:endParaRPr/>
          </a:p>
          <a:p>
            <a:pPr marL="0" lvl="0" indent="0" algn="l" rtl="0">
              <a:spcBef>
                <a:spcPts val="0"/>
              </a:spcBef>
              <a:spcAft>
                <a:spcPts val="0"/>
              </a:spcAft>
              <a:buNone/>
            </a:pPr>
            <a:r>
              <a:rPr lang="en-US"/>
              <a:t>All consultations require a GIS shapefile. The reason I say WYDOT may require it depends on a few things, like current work load and availability of our GIS person and complexity of your project. </a:t>
            </a:r>
            <a:endParaRPr/>
          </a:p>
        </p:txBody>
      </p:sp>
      <p:sp>
        <p:nvSpPr>
          <p:cNvPr id="246" name="Google Shape;246;p12: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278" name="Google Shape;278;p1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r>
              <a:rPr lang="en-US"/>
              <a:t>As you saw on the first page public participation is an important aspect of NEPA. </a:t>
            </a:r>
            <a:endParaRPr/>
          </a:p>
          <a:p>
            <a:pPr marL="0" lvl="0" indent="0" algn="l" rtl="0">
              <a:spcBef>
                <a:spcPts val="0"/>
              </a:spcBef>
              <a:spcAft>
                <a:spcPts val="0"/>
              </a:spcAft>
              <a:buNone/>
            </a:pPr>
            <a:r>
              <a:rPr lang="en-US"/>
              <a:t>Typically all of these TAP projects have been discussed at a City, Town, or County Council Meeting. Just want you to document that in this section. </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for of public participation is Planning document. If you are putting in a pathway and it is part of a planning document you should mention that in the CE. </a:t>
            </a:r>
            <a:endParaRPr/>
          </a:p>
        </p:txBody>
      </p:sp>
      <p:sp>
        <p:nvSpPr>
          <p:cNvPr id="300" name="Google Shape;300;p14: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080730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112160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3252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84044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465859" lvl="0" indent="-349394" algn="l" rtl="0">
              <a:lnSpc>
                <a:spcPct val="130000"/>
              </a:lnSpc>
              <a:spcBef>
                <a:spcPts val="0"/>
              </a:spcBef>
              <a:spcAft>
                <a:spcPts val="0"/>
              </a:spcAft>
              <a:buNone/>
            </a:pPr>
            <a:r>
              <a:rPr lang="en-US"/>
              <a:t>Congress enacted the National Environmental Policy Act (NEPA) in December of 1969</a:t>
            </a:r>
            <a:endParaRPr/>
          </a:p>
          <a:p>
            <a:pPr marL="465859" lvl="0" indent="-349394" algn="l" rtl="0">
              <a:lnSpc>
                <a:spcPct val="130000"/>
              </a:lnSpc>
              <a:spcBef>
                <a:spcPts val="0"/>
              </a:spcBef>
              <a:spcAft>
                <a:spcPts val="0"/>
              </a:spcAft>
              <a:buNone/>
            </a:pPr>
            <a:r>
              <a:rPr lang="en-US"/>
              <a:t>First Major Environmental Law in the United States</a:t>
            </a:r>
            <a:endParaRPr/>
          </a:p>
          <a:p>
            <a:pPr marL="465859" lvl="0" indent="-349394" algn="l" rtl="0">
              <a:lnSpc>
                <a:spcPct val="130000"/>
              </a:lnSpc>
              <a:spcBef>
                <a:spcPts val="0"/>
              </a:spcBef>
              <a:spcAft>
                <a:spcPts val="0"/>
              </a:spcAft>
              <a:buNone/>
            </a:pPr>
            <a:endParaRPr/>
          </a:p>
          <a:p>
            <a:pPr marL="465859" lvl="0" indent="-349394" algn="l" rtl="0">
              <a:lnSpc>
                <a:spcPct val="130000"/>
              </a:lnSpc>
              <a:spcBef>
                <a:spcPts val="0"/>
              </a:spcBef>
              <a:spcAft>
                <a:spcPts val="0"/>
              </a:spcAft>
              <a:buNone/>
            </a:pPr>
            <a:r>
              <a:rPr lang="en-US"/>
              <a:t>Requires Federal Agencies to evaluate the environmental effects of their proposed actions PRIOR to making final decisions. </a:t>
            </a:r>
            <a:endParaRPr/>
          </a:p>
          <a:p>
            <a:pPr marL="465859" lvl="0" indent="-349394" algn="l" rtl="0">
              <a:lnSpc>
                <a:spcPct val="130000"/>
              </a:lnSpc>
              <a:spcBef>
                <a:spcPts val="0"/>
              </a:spcBef>
              <a:spcAft>
                <a:spcPts val="0"/>
              </a:spcAft>
              <a:buNone/>
            </a:pPr>
            <a:endParaRPr/>
          </a:p>
          <a:p>
            <a:pPr marL="465859" lvl="0" indent="-349394" algn="l" rtl="0">
              <a:lnSpc>
                <a:spcPct val="130000"/>
              </a:lnSpc>
              <a:spcBef>
                <a:spcPts val="0"/>
              </a:spcBef>
              <a:spcAft>
                <a:spcPts val="0"/>
              </a:spcAft>
              <a:buNone/>
            </a:pPr>
            <a:r>
              <a:rPr lang="en-US"/>
              <a:t>Two Major Purposes of NEPA</a:t>
            </a:r>
            <a:endParaRPr/>
          </a:p>
          <a:p>
            <a:pPr marL="931716" lvl="1" indent="-323512" algn="l" rtl="0">
              <a:lnSpc>
                <a:spcPct val="130000"/>
              </a:lnSpc>
              <a:spcBef>
                <a:spcPts val="0"/>
              </a:spcBef>
              <a:spcAft>
                <a:spcPts val="0"/>
              </a:spcAft>
              <a:buNone/>
            </a:pPr>
            <a:r>
              <a:rPr lang="en-US"/>
              <a:t>Assist in making informed decisions</a:t>
            </a:r>
            <a:endParaRPr/>
          </a:p>
          <a:p>
            <a:pPr marL="931716" lvl="1" indent="-323512" algn="l" rtl="0">
              <a:lnSpc>
                <a:spcPct val="130000"/>
              </a:lnSpc>
              <a:spcBef>
                <a:spcPts val="0"/>
              </a:spcBef>
              <a:spcAft>
                <a:spcPts val="0"/>
              </a:spcAft>
              <a:buNone/>
            </a:pPr>
            <a:r>
              <a:rPr lang="en-US"/>
              <a:t>Increase citizen involvement in decision making</a:t>
            </a:r>
            <a:endParaRPr/>
          </a:p>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949489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89814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994308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539945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281091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425377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09" name="Google Shape;309;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77354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16" name="Google Shape;116;p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465859" lvl="0" indent="-349394" algn="l" rtl="0">
              <a:spcBef>
                <a:spcPts val="0"/>
              </a:spcBef>
              <a:spcAft>
                <a:spcPts val="0"/>
              </a:spcAft>
              <a:buNone/>
            </a:pPr>
            <a:r>
              <a:rPr lang="en-US"/>
              <a:t>NEPA is required on all projects that have a Federal Action.</a:t>
            </a:r>
            <a:endParaRPr/>
          </a:p>
          <a:p>
            <a:pPr marL="465859" lvl="0" indent="-349394" algn="l" rtl="0">
              <a:spcBef>
                <a:spcPts val="0"/>
              </a:spcBef>
              <a:spcAft>
                <a:spcPts val="0"/>
              </a:spcAft>
              <a:buNone/>
            </a:pPr>
            <a:r>
              <a:rPr lang="en-US"/>
              <a:t>Federal Actions can include</a:t>
            </a:r>
            <a:endParaRPr/>
          </a:p>
          <a:p>
            <a:pPr marL="931716" lvl="1" indent="-349393" algn="l" rtl="0">
              <a:spcBef>
                <a:spcPts val="0"/>
              </a:spcBef>
              <a:spcAft>
                <a:spcPts val="0"/>
              </a:spcAft>
              <a:buNone/>
            </a:pPr>
            <a:r>
              <a:rPr lang="en-US" u="sng"/>
              <a:t>Federal Money</a:t>
            </a:r>
            <a:r>
              <a:rPr lang="en-US"/>
              <a:t> - Any federal money used on the project, including pass through funding like the Transportation Alternative Program and High Risk Rural Roads.</a:t>
            </a:r>
            <a:endParaRPr/>
          </a:p>
          <a:p>
            <a:pPr marL="931716" lvl="1" indent="-349393" algn="l" rtl="0">
              <a:spcBef>
                <a:spcPts val="0"/>
              </a:spcBef>
              <a:spcAft>
                <a:spcPts val="0"/>
              </a:spcAft>
              <a:buNone/>
            </a:pPr>
            <a:r>
              <a:rPr lang="en-US" u="sng"/>
              <a:t>Federal Permit</a:t>
            </a:r>
            <a:r>
              <a:rPr lang="en-US"/>
              <a:t> - Section 404 permits (Waters of the U.S.), federal land special use permits, take permits for endangered species, etc</a:t>
            </a:r>
            <a:endParaRPr/>
          </a:p>
          <a:p>
            <a:pPr marL="931716" lvl="1" indent="-349393" algn="l" rtl="0">
              <a:spcBef>
                <a:spcPts val="0"/>
              </a:spcBef>
              <a:spcAft>
                <a:spcPts val="0"/>
              </a:spcAft>
              <a:buNone/>
            </a:pPr>
            <a:r>
              <a:rPr lang="en-US" u="sng"/>
              <a:t>Federal Land</a:t>
            </a:r>
            <a:r>
              <a:rPr lang="en-US"/>
              <a:t> - Use of federal land, crossing federal land, federal land use changes, etc. </a:t>
            </a:r>
            <a:endParaRPr/>
          </a:p>
          <a:p>
            <a:pPr marL="931716" lvl="1" indent="-349393" algn="l" rtl="0">
              <a:spcBef>
                <a:spcPts val="0"/>
              </a:spcBef>
              <a:spcAft>
                <a:spcPts val="0"/>
              </a:spcAft>
              <a:buNone/>
            </a:pPr>
            <a:endParaRPr/>
          </a:p>
          <a:p>
            <a:pPr marL="465859" lvl="0" indent="-349394" algn="l" rtl="0">
              <a:spcBef>
                <a:spcPts val="1019"/>
              </a:spcBef>
              <a:spcAft>
                <a:spcPts val="0"/>
              </a:spcAft>
              <a:buNone/>
            </a:pPr>
            <a:r>
              <a:rPr lang="en-US"/>
              <a:t>The Federal Highways Administration (FHWA) is the lead agency on most WYDOT projects, including pass through funding projects</a:t>
            </a:r>
            <a:endParaRPr/>
          </a:p>
        </p:txBody>
      </p:sp>
      <p:sp>
        <p:nvSpPr>
          <p:cNvPr id="124" name="Google Shape;124;p4: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fontScale="92500" lnSpcReduction="10000"/>
          </a:bodyPr>
          <a:lstStyle/>
          <a:p>
            <a:pPr marL="465859" lvl="0" indent="-349394" algn="l" rtl="0">
              <a:lnSpc>
                <a:spcPct val="90000"/>
              </a:lnSpc>
              <a:spcBef>
                <a:spcPts val="0"/>
              </a:spcBef>
              <a:spcAft>
                <a:spcPts val="0"/>
              </a:spcAft>
              <a:buNone/>
            </a:pPr>
            <a:r>
              <a:rPr lang="en-US" dirty="0" smtClean="0"/>
              <a:t>NEPA </a:t>
            </a:r>
            <a:r>
              <a:rPr lang="en-US" dirty="0"/>
              <a:t>has three levels of documentation – The highest is the </a:t>
            </a:r>
            <a:r>
              <a:rPr lang="en-US" dirty="0" smtClean="0"/>
              <a:t>Environmental </a:t>
            </a:r>
            <a:r>
              <a:rPr lang="en-US" dirty="0"/>
              <a:t>Impact Statement or EIS. This is for projects that are known to have a significant impact on the natural or human environment. The middle level is the Environmental Impact Statement or EA. This is appropriate when you are unsure if your action will have a significant impact. The lowest is the Categorical Exclusion or CE. </a:t>
            </a:r>
            <a:endParaRPr dirty="0"/>
          </a:p>
          <a:p>
            <a:pPr marL="465859" lvl="0" indent="-349394" algn="l" rtl="0">
              <a:lnSpc>
                <a:spcPct val="90000"/>
              </a:lnSpc>
              <a:spcBef>
                <a:spcPts val="1019"/>
              </a:spcBef>
              <a:spcAft>
                <a:spcPts val="0"/>
              </a:spcAft>
              <a:buNone/>
            </a:pPr>
            <a:endParaRPr dirty="0"/>
          </a:p>
          <a:p>
            <a:pPr marL="465859" lvl="0" indent="-349394" algn="l" rtl="0">
              <a:lnSpc>
                <a:spcPct val="90000"/>
              </a:lnSpc>
              <a:spcBef>
                <a:spcPts val="1019"/>
              </a:spcBef>
              <a:spcAft>
                <a:spcPts val="0"/>
              </a:spcAft>
              <a:buNone/>
            </a:pPr>
            <a:r>
              <a:rPr lang="en-US" dirty="0"/>
              <a:t>LPA projects should have minimal environmental impacts and therefore qualify for a Categorical Exclusion. Chances are if your project requires an EIS or EA, it will not be funded by a TAP grant. This level of documentation </a:t>
            </a:r>
            <a:r>
              <a:rPr lang="en-US" dirty="0" smtClean="0"/>
              <a:t>usually has a larger cost associated.</a:t>
            </a:r>
            <a:r>
              <a:rPr lang="en-US" baseline="0" dirty="0" smtClean="0"/>
              <a:t> </a:t>
            </a:r>
            <a:r>
              <a:rPr lang="en-US" dirty="0" smtClean="0"/>
              <a:t> </a:t>
            </a:r>
            <a:endParaRPr dirty="0"/>
          </a:p>
          <a:p>
            <a:pPr marL="465859" lvl="0" indent="-349394" algn="l" rtl="0">
              <a:lnSpc>
                <a:spcPct val="90000"/>
              </a:lnSpc>
              <a:spcBef>
                <a:spcPts val="1019"/>
              </a:spcBef>
              <a:spcAft>
                <a:spcPts val="0"/>
              </a:spcAft>
              <a:buNone/>
            </a:pPr>
            <a:endParaRPr dirty="0"/>
          </a:p>
          <a:p>
            <a:pPr marL="465859" lvl="0" indent="-349394" algn="l" rtl="0">
              <a:lnSpc>
                <a:spcPct val="90000"/>
              </a:lnSpc>
              <a:spcBef>
                <a:spcPts val="1019"/>
              </a:spcBef>
              <a:spcAft>
                <a:spcPts val="0"/>
              </a:spcAft>
              <a:buNone/>
            </a:pPr>
            <a:r>
              <a:rPr lang="en-US" dirty="0"/>
              <a:t>Categorical Exclusions are projects that have no significant environmental impacts, based on context and intensity.</a:t>
            </a:r>
            <a:endParaRPr dirty="0"/>
          </a:p>
          <a:p>
            <a:pPr marL="465859" lvl="0" indent="-349394" algn="l" rtl="0">
              <a:lnSpc>
                <a:spcPct val="90000"/>
              </a:lnSpc>
              <a:spcBef>
                <a:spcPts val="0"/>
              </a:spcBef>
              <a:spcAft>
                <a:spcPts val="0"/>
              </a:spcAft>
              <a:buNone/>
            </a:pPr>
            <a:r>
              <a:rPr lang="en-US" dirty="0"/>
              <a:t> </a:t>
            </a:r>
            <a:endParaRPr dirty="0"/>
          </a:p>
          <a:p>
            <a:pPr marL="465859" lvl="0" indent="-349394" algn="l" rtl="0">
              <a:lnSpc>
                <a:spcPct val="90000"/>
              </a:lnSpc>
              <a:spcBef>
                <a:spcPts val="0"/>
              </a:spcBef>
              <a:spcAft>
                <a:spcPts val="0"/>
              </a:spcAft>
              <a:buNone/>
            </a:pPr>
            <a:r>
              <a:rPr lang="en-US" dirty="0"/>
              <a:t>Due to the Federal DOT money that is paying for the grants. FHWA is the lead federal agency on the LPA projects with WYDOT providing NEPA oversight. This allows the LPA projects to fall under the </a:t>
            </a:r>
            <a:r>
              <a:rPr lang="en-US" dirty="0" smtClean="0"/>
              <a:t>Programmatic Agreement for </a:t>
            </a:r>
            <a:r>
              <a:rPr lang="en-US" dirty="0"/>
              <a:t>Categorical Exclusions between FHWA and WYDOT. </a:t>
            </a:r>
            <a:endParaRPr dirty="0"/>
          </a:p>
          <a:p>
            <a:pPr marL="465859" lvl="0" indent="-349394" algn="l" rtl="0">
              <a:lnSpc>
                <a:spcPct val="90000"/>
              </a:lnSpc>
              <a:spcBef>
                <a:spcPts val="0"/>
              </a:spcBef>
              <a:spcAft>
                <a:spcPts val="0"/>
              </a:spcAft>
              <a:buNone/>
            </a:pPr>
            <a:endParaRPr dirty="0"/>
          </a:p>
          <a:p>
            <a:pPr marL="465859" lvl="0" indent="-349394" algn="l" rtl="0">
              <a:lnSpc>
                <a:spcPct val="90000"/>
              </a:lnSpc>
              <a:spcBef>
                <a:spcPts val="0"/>
              </a:spcBef>
              <a:spcAft>
                <a:spcPts val="0"/>
              </a:spcAft>
              <a:buNone/>
            </a:pPr>
            <a:r>
              <a:rPr lang="en-US" dirty="0"/>
              <a:t>In order to </a:t>
            </a:r>
            <a:r>
              <a:rPr lang="en-US" dirty="0" err="1"/>
              <a:t>simplfy</a:t>
            </a:r>
            <a:r>
              <a:rPr lang="en-US" dirty="0"/>
              <a:t> the NEPA process WYDOT and FHWA have </a:t>
            </a:r>
            <a:r>
              <a:rPr lang="en-US" dirty="0" err="1"/>
              <a:t>agreeded</a:t>
            </a:r>
            <a:r>
              <a:rPr lang="en-US" dirty="0"/>
              <a:t> to a modified CE template for local agencies. This LPA CE Template allows the locals to comply with federal </a:t>
            </a:r>
            <a:r>
              <a:rPr lang="en-US" dirty="0" err="1"/>
              <a:t>regualtions</a:t>
            </a:r>
            <a:r>
              <a:rPr lang="en-US" dirty="0"/>
              <a:t> and is a modified versions of a WYDOT CE. This CE template was created to allow </a:t>
            </a:r>
            <a:r>
              <a:rPr lang="en-US" dirty="0" err="1"/>
              <a:t>ocal</a:t>
            </a:r>
            <a:r>
              <a:rPr lang="en-US" dirty="0"/>
              <a:t> agency </a:t>
            </a:r>
            <a:r>
              <a:rPr lang="en-US" dirty="0" err="1"/>
              <a:t>personell</a:t>
            </a:r>
            <a:r>
              <a:rPr lang="en-US" dirty="0"/>
              <a:t> to complete the NEPA document with guidance from WYDOT. WYDOT is available to help answer questions, review the document and approve the document in most cases. FHWA provides WYDOT oversight and approval, if needed.  </a:t>
            </a:r>
            <a:endParaRPr dirty="0"/>
          </a:p>
          <a:p>
            <a:pPr marL="0" lvl="0" indent="0" algn="l" rtl="0">
              <a:lnSpc>
                <a:spcPct val="90000"/>
              </a:lnSpc>
              <a:spcBef>
                <a:spcPts val="0"/>
              </a:spcBef>
              <a:spcAft>
                <a:spcPts val="0"/>
              </a:spcAft>
              <a:buNone/>
            </a:pPr>
            <a:endParaRPr dirty="0"/>
          </a:p>
        </p:txBody>
      </p:sp>
      <p:sp>
        <p:nvSpPr>
          <p:cNvPr id="155" name="Google Shape;155;p6: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465859" lvl="0" indent="-349394" algn="l" rtl="0">
              <a:spcBef>
                <a:spcPts val="0"/>
              </a:spcBef>
              <a:spcAft>
                <a:spcPts val="0"/>
              </a:spcAft>
              <a:buNone/>
            </a:pPr>
            <a:r>
              <a:rPr lang="en-US" dirty="0"/>
              <a:t>FHWA and WYDOT have developed a </a:t>
            </a:r>
            <a:r>
              <a:rPr lang="en-US" dirty="0" smtClean="0"/>
              <a:t>Programmatic Agreement for the Approval </a:t>
            </a:r>
            <a:r>
              <a:rPr lang="en-US" dirty="0"/>
              <a:t>of Categorical Exclusions (CEs) for transportation projects, which outlines the procedures for the processing of CEs for federal-aid actions.</a:t>
            </a:r>
            <a:endParaRPr dirty="0"/>
          </a:p>
          <a:p>
            <a:pPr marL="465859" lvl="0" indent="-349394" algn="l" rtl="0">
              <a:spcBef>
                <a:spcPts val="0"/>
              </a:spcBef>
              <a:spcAft>
                <a:spcPts val="0"/>
              </a:spcAft>
              <a:buNone/>
            </a:pPr>
            <a:endParaRPr dirty="0"/>
          </a:p>
          <a:p>
            <a:pPr marL="465859" lvl="0" indent="-349394" algn="l" rtl="0">
              <a:spcBef>
                <a:spcPts val="0"/>
              </a:spcBef>
              <a:spcAft>
                <a:spcPts val="0"/>
              </a:spcAft>
              <a:buNone/>
            </a:pPr>
            <a:r>
              <a:rPr lang="en-US" dirty="0"/>
              <a:t>The </a:t>
            </a:r>
            <a:r>
              <a:rPr lang="en-US" dirty="0" smtClean="0"/>
              <a:t>agreement </a:t>
            </a:r>
            <a:r>
              <a:rPr lang="en-US" dirty="0"/>
              <a:t>sets </a:t>
            </a:r>
            <a:r>
              <a:rPr lang="en-US" dirty="0" smtClean="0"/>
              <a:t>thresholds </a:t>
            </a:r>
            <a:r>
              <a:rPr lang="en-US" dirty="0"/>
              <a:t>and </a:t>
            </a:r>
            <a:r>
              <a:rPr lang="en-US" dirty="0" smtClean="0"/>
              <a:t>if any of those are exceeded then it bumps up the</a:t>
            </a:r>
            <a:r>
              <a:rPr lang="en-US" baseline="0" dirty="0" smtClean="0"/>
              <a:t> CE</a:t>
            </a:r>
            <a:r>
              <a:rPr lang="en-US" dirty="0" smtClean="0"/>
              <a:t>.  </a:t>
            </a:r>
            <a:endParaRPr dirty="0"/>
          </a:p>
          <a:p>
            <a:pPr marL="465859" lvl="0" indent="-349394" algn="l" rtl="0">
              <a:spcBef>
                <a:spcPts val="0"/>
              </a:spcBef>
              <a:spcAft>
                <a:spcPts val="0"/>
              </a:spcAft>
              <a:buNone/>
            </a:pPr>
            <a:endParaRPr dirty="0"/>
          </a:p>
          <a:p>
            <a:pPr marL="465859" lvl="0" indent="-349394" algn="l" rtl="0">
              <a:spcBef>
                <a:spcPts val="0"/>
              </a:spcBef>
              <a:spcAft>
                <a:spcPts val="0"/>
              </a:spcAft>
              <a:buNone/>
            </a:pPr>
            <a:r>
              <a:rPr lang="en-US" dirty="0"/>
              <a:t>MOA covers three types of CEs – CE1 (Batched), CE2 – WYDOT Approved, CE3 – FHWA approved.</a:t>
            </a:r>
            <a:endParaRPr dirty="0"/>
          </a:p>
          <a:p>
            <a:pPr marL="465859" lvl="0" indent="-349394" algn="l" rtl="0">
              <a:spcBef>
                <a:spcPts val="0"/>
              </a:spcBef>
              <a:spcAft>
                <a:spcPts val="0"/>
              </a:spcAft>
              <a:buNone/>
            </a:pPr>
            <a:endParaRPr dirty="0"/>
          </a:p>
          <a:p>
            <a:pPr marL="465859" lvl="0" indent="-349394" algn="l" rtl="0">
              <a:spcBef>
                <a:spcPts val="0"/>
              </a:spcBef>
              <a:spcAft>
                <a:spcPts val="0"/>
              </a:spcAft>
              <a:buNone/>
            </a:pPr>
            <a:r>
              <a:rPr lang="en-US" dirty="0"/>
              <a:t>You do not have to worry about what type to use. </a:t>
            </a:r>
            <a:endParaRPr dirty="0"/>
          </a:p>
        </p:txBody>
      </p:sp>
      <p:sp>
        <p:nvSpPr>
          <p:cNvPr id="142" name="Google Shape;142;p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465859" lvl="0" indent="-349394" algn="l" rtl="0">
              <a:spcBef>
                <a:spcPts val="0"/>
              </a:spcBef>
              <a:spcAft>
                <a:spcPts val="0"/>
              </a:spcAft>
              <a:buNone/>
            </a:pPr>
            <a:r>
              <a:rPr lang="en-US" b="1"/>
              <a:t>Make sure you are using the most current form.</a:t>
            </a:r>
            <a:r>
              <a:rPr lang="en-US"/>
              <a:t> </a:t>
            </a:r>
            <a:endParaRPr/>
          </a:p>
          <a:p>
            <a:pPr marL="465859" lvl="0" indent="-349394" algn="l" rtl="0">
              <a:spcBef>
                <a:spcPts val="0"/>
              </a:spcBef>
              <a:spcAft>
                <a:spcPts val="0"/>
              </a:spcAft>
              <a:buNone/>
            </a:pPr>
            <a:r>
              <a:rPr lang="en-US" sz="1300"/>
              <a:t>Can get it from the WYDOT Environmental Services LPA page at the link above or from your LPA project manager. </a:t>
            </a:r>
            <a:endParaRPr sz="1300"/>
          </a:p>
          <a:p>
            <a:pPr marL="465859" lvl="0" indent="-349394" algn="l" rtl="0">
              <a:spcBef>
                <a:spcPts val="0"/>
              </a:spcBef>
              <a:spcAft>
                <a:spcPts val="0"/>
              </a:spcAft>
              <a:buNone/>
            </a:pPr>
            <a:endParaRPr sz="1300" u="sng">
              <a:solidFill>
                <a:schemeClr val="hlink"/>
              </a:solidFill>
            </a:endParaRPr>
          </a:p>
          <a:p>
            <a:pPr marL="465859" lvl="0" indent="-336453" algn="l" rtl="0">
              <a:spcBef>
                <a:spcPts val="0"/>
              </a:spcBef>
              <a:spcAft>
                <a:spcPts val="0"/>
              </a:spcAft>
              <a:buNone/>
            </a:pPr>
            <a:r>
              <a:rPr lang="en-US" sz="1300" b="1"/>
              <a:t>DO NOT </a:t>
            </a:r>
            <a:r>
              <a:rPr lang="en-US" sz="1300"/>
              <a:t>modify the CE form and do not send in any other format. </a:t>
            </a:r>
            <a:endParaRPr sz="1200"/>
          </a:p>
          <a:p>
            <a:pPr marL="465859" lvl="0" indent="-336453" algn="l" rtl="0">
              <a:spcBef>
                <a:spcPts val="0"/>
              </a:spcBef>
              <a:spcAft>
                <a:spcPts val="0"/>
              </a:spcAft>
              <a:buNone/>
            </a:pPr>
            <a:endParaRPr sz="1200"/>
          </a:p>
          <a:p>
            <a:pPr marL="465859" lvl="0" indent="-336453" algn="l" rtl="0">
              <a:spcBef>
                <a:spcPts val="0"/>
              </a:spcBef>
              <a:spcAft>
                <a:spcPts val="0"/>
              </a:spcAft>
              <a:buNone/>
            </a:pPr>
            <a:r>
              <a:rPr lang="en-US" sz="1200"/>
              <a:t>Local Agencies – review this form. If you think you can fill it out yourself then there is no need to hire a consultant to fill this form out for you. If you have questions or can not do a specific part, let WYDOT know and we can get you in touch with environmental consulants. </a:t>
            </a:r>
            <a:endParaRPr sz="1300"/>
          </a:p>
        </p:txBody>
      </p:sp>
      <p:sp>
        <p:nvSpPr>
          <p:cNvPr id="167" name="Google Shape;167;p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r>
              <a:rPr lang="en-US" dirty="0"/>
              <a:t>Must Send scoping letters to:</a:t>
            </a:r>
            <a:endParaRPr dirty="0"/>
          </a:p>
          <a:p>
            <a:pPr marL="465859" lvl="0" indent="-349394" algn="l" rtl="0">
              <a:spcBef>
                <a:spcPts val="0"/>
              </a:spcBef>
              <a:spcAft>
                <a:spcPts val="0"/>
              </a:spcAft>
              <a:buNone/>
            </a:pPr>
            <a:r>
              <a:rPr lang="en-US" dirty="0"/>
              <a:t>U.S. Army Corps of Engineers (USACE)</a:t>
            </a:r>
            <a:endParaRPr dirty="0"/>
          </a:p>
          <a:p>
            <a:pPr marL="465859" lvl="0" indent="-349394" algn="l" rtl="0">
              <a:spcBef>
                <a:spcPts val="0"/>
              </a:spcBef>
              <a:spcAft>
                <a:spcPts val="0"/>
              </a:spcAft>
              <a:buNone/>
            </a:pPr>
            <a:r>
              <a:rPr lang="en-US" dirty="0"/>
              <a:t>U.S. Fish and Wildlife Service (USFWS)</a:t>
            </a:r>
            <a:endParaRPr dirty="0"/>
          </a:p>
          <a:p>
            <a:pPr marL="465859" lvl="0" indent="-349394" algn="l" rtl="0">
              <a:spcBef>
                <a:spcPts val="0"/>
              </a:spcBef>
              <a:spcAft>
                <a:spcPts val="0"/>
              </a:spcAft>
              <a:buNone/>
            </a:pPr>
            <a:r>
              <a:rPr lang="en-US" dirty="0"/>
              <a:t>Wyoming Game and Fish (WGFD)</a:t>
            </a:r>
            <a:endParaRPr dirty="0"/>
          </a:p>
          <a:p>
            <a:pPr marL="465859" lvl="0" indent="-349394" algn="l" rtl="0">
              <a:spcBef>
                <a:spcPts val="0"/>
              </a:spcBef>
              <a:spcAft>
                <a:spcPts val="0"/>
              </a:spcAft>
              <a:buNone/>
            </a:pPr>
            <a:r>
              <a:rPr lang="en-US" dirty="0"/>
              <a:t>WYDOT Environmental Services - for cultural determination</a:t>
            </a:r>
            <a:endParaRPr dirty="0"/>
          </a:p>
          <a:p>
            <a:pPr marL="465859" lvl="0" indent="-349394" algn="l" rtl="0">
              <a:spcBef>
                <a:spcPts val="0"/>
              </a:spcBef>
              <a:spcAft>
                <a:spcPts val="0"/>
              </a:spcAft>
              <a:buNone/>
            </a:pPr>
            <a:endParaRPr dirty="0"/>
          </a:p>
          <a:p>
            <a:pPr marL="465859" lvl="0" indent="-336453" algn="l" rtl="0">
              <a:spcBef>
                <a:spcPts val="0"/>
              </a:spcBef>
              <a:spcAft>
                <a:spcPts val="0"/>
              </a:spcAft>
              <a:buNone/>
            </a:pPr>
            <a:r>
              <a:rPr lang="en-US" sz="1200" b="1" dirty="0"/>
              <a:t>DO NOT</a:t>
            </a:r>
            <a:r>
              <a:rPr lang="en-US" sz="1200" dirty="0"/>
              <a:t> send the State Historic Preservation Office (SHPO) a scoping letter. </a:t>
            </a:r>
            <a:endParaRPr dirty="0"/>
          </a:p>
          <a:p>
            <a:pPr marL="465859" lvl="0" indent="-336453" algn="l" rtl="0">
              <a:spcBef>
                <a:spcPts val="0"/>
              </a:spcBef>
              <a:spcAft>
                <a:spcPts val="0"/>
              </a:spcAft>
              <a:buNone/>
            </a:pPr>
            <a:r>
              <a:rPr lang="en-US" sz="1200" dirty="0"/>
              <a:t>Contact WYDOT Environmental Services a to determine the level of Cultural Investigation needed for your project. </a:t>
            </a:r>
            <a:endParaRPr dirty="0"/>
          </a:p>
          <a:p>
            <a:pPr marL="465859" lvl="0" indent="-349394" algn="l" rtl="0">
              <a:spcBef>
                <a:spcPts val="0"/>
              </a:spcBef>
              <a:spcAft>
                <a:spcPts val="0"/>
              </a:spcAft>
              <a:buNone/>
            </a:pPr>
            <a:endParaRPr dirty="0"/>
          </a:p>
          <a:p>
            <a:pPr marL="465859" lvl="0" indent="-349394" algn="l" rtl="0">
              <a:spcBef>
                <a:spcPts val="0"/>
              </a:spcBef>
              <a:spcAft>
                <a:spcPts val="0"/>
              </a:spcAft>
              <a:buNone/>
            </a:pPr>
            <a:r>
              <a:rPr lang="en-US" dirty="0"/>
              <a:t>WYDOT will make a determination of impacts and consult with SHPO for you. </a:t>
            </a:r>
            <a:endParaRPr dirty="0"/>
          </a:p>
          <a:p>
            <a:pPr marL="465859" lvl="0" indent="-349394" algn="l" rtl="0">
              <a:spcBef>
                <a:spcPts val="0"/>
              </a:spcBef>
              <a:spcAft>
                <a:spcPts val="0"/>
              </a:spcAft>
              <a:buNone/>
            </a:pPr>
            <a:endParaRPr dirty="0"/>
          </a:p>
          <a:p>
            <a:pPr marL="465859" lvl="0" indent="-349394" algn="l" rtl="0">
              <a:spcBef>
                <a:spcPts val="0"/>
              </a:spcBef>
              <a:spcAft>
                <a:spcPts val="0"/>
              </a:spcAft>
              <a:buNone/>
            </a:pPr>
            <a:r>
              <a:rPr lang="en-US" dirty="0"/>
              <a:t>Expect a couple weeks for WYDOT to make a determination or inform you a investigation is needed. WYDOT may request GIS </a:t>
            </a:r>
            <a:r>
              <a:rPr lang="en-US" dirty="0" err="1"/>
              <a:t>shapefiles</a:t>
            </a:r>
            <a:r>
              <a:rPr lang="en-US" dirty="0"/>
              <a:t> from you. SHPO has a new format and all projects require a </a:t>
            </a:r>
            <a:r>
              <a:rPr lang="en-US" dirty="0" err="1"/>
              <a:t>shapefile</a:t>
            </a:r>
            <a:r>
              <a:rPr lang="en-US" dirty="0"/>
              <a:t>. </a:t>
            </a:r>
            <a:endParaRPr dirty="0"/>
          </a:p>
          <a:p>
            <a:pPr marL="465859" lvl="0" indent="-349394" algn="l" rtl="0">
              <a:spcBef>
                <a:spcPts val="0"/>
              </a:spcBef>
              <a:spcAft>
                <a:spcPts val="0"/>
              </a:spcAft>
              <a:buNone/>
            </a:pPr>
            <a:r>
              <a:rPr lang="en-US" dirty="0"/>
              <a:t>Expect a minimum of 30 days to get a response from SHPO. </a:t>
            </a:r>
            <a:endParaRPr dirty="0"/>
          </a:p>
          <a:p>
            <a:pPr marL="0" lvl="0" indent="0" algn="l" rtl="0">
              <a:spcBef>
                <a:spcPts val="0"/>
              </a:spcBef>
              <a:spcAft>
                <a:spcPts val="0"/>
              </a:spcAft>
              <a:buNone/>
            </a:pPr>
            <a:endParaRPr dirty="0"/>
          </a:p>
        </p:txBody>
      </p:sp>
      <p:sp>
        <p:nvSpPr>
          <p:cNvPr id="179" name="Google Shape;179;p8: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r>
              <a:rPr lang="en-US"/>
              <a:t>Additional agencies you may have to scope depending on project location/type.</a:t>
            </a:r>
            <a:endParaRPr/>
          </a:p>
        </p:txBody>
      </p:sp>
      <p:sp>
        <p:nvSpPr>
          <p:cNvPr id="203" name="Google Shape;203;p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Roboto Black"/>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Roboto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Roboto Blac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Roboto Blac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68" name="Google Shape;68;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2514600" y="6356350"/>
            <a:ext cx="6629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Roboto Black"/>
              <a:buNone/>
              <a:defRPr sz="4400" b="0" i="0" u="none" strike="noStrike" cap="none">
                <a:solidFill>
                  <a:schemeClr val="lt1"/>
                </a:solidFill>
                <a:latin typeface="Roboto Black"/>
                <a:ea typeface="Roboto Black"/>
                <a:cs typeface="Roboto Black"/>
                <a:sym typeface="Robo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pic>
        <p:nvPicPr>
          <p:cNvPr id="13" name="Google Shape;13;p16"/>
          <p:cNvPicPr preferRelativeResize="0"/>
          <p:nvPr/>
        </p:nvPicPr>
        <p:blipFill rotWithShape="1">
          <a:blip r:embed="rId13">
            <a:alphaModFix/>
          </a:blip>
          <a:srcRect/>
          <a:stretch/>
        </p:blipFill>
        <p:spPr>
          <a:xfrm>
            <a:off x="-533400" y="4572000"/>
            <a:ext cx="3149600" cy="3026568"/>
          </a:xfrm>
          <a:prstGeom prst="ellipse">
            <a:avLst/>
          </a:prstGeom>
          <a:noFill/>
          <a:ln>
            <a:noFill/>
          </a:ln>
          <a:effectLst>
            <a:outerShdw blurRad="381000" dist="292100" dir="5400000" sx="-80000" sy="-18000" rotWithShape="0">
              <a:srgbClr val="000000">
                <a:alpha val="21960"/>
              </a:srgbClr>
            </a:outerShdw>
          </a:effectLst>
        </p:spPr>
      </p:pic>
      <p:pic>
        <p:nvPicPr>
          <p:cNvPr id="14" name="Google Shape;14;p16" descr="WYDOTlogo_color_2014.png"/>
          <p:cNvPicPr preferRelativeResize="0"/>
          <p:nvPr/>
        </p:nvPicPr>
        <p:blipFill rotWithShape="1">
          <a:blip r:embed="rId14">
            <a:alphaModFix/>
          </a:blip>
          <a:srcRect/>
          <a:stretch/>
        </p:blipFill>
        <p:spPr>
          <a:xfrm>
            <a:off x="152400" y="5029200"/>
            <a:ext cx="1828800" cy="15820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dot.state.wy.us/home/news_info/public_involvemen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ot.state.wy.us/home/engineering_technical_programs/environmental_service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ecfr.gov/" TargetMode="External"/><Relationship Id="rId4" Type="http://schemas.openxmlformats.org/officeDocument/2006/relationships/hyperlink" Target="https://www.environment.fhwa.dot.gov/index.as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subTitle" idx="1"/>
          </p:nvPr>
        </p:nvSpPr>
        <p:spPr>
          <a:xfrm>
            <a:off x="-381000" y="2286000"/>
            <a:ext cx="5029200" cy="26670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888888"/>
              </a:buClr>
              <a:buSzPts val="3200"/>
              <a:buNone/>
            </a:pPr>
            <a:r>
              <a:rPr lang="en-US"/>
              <a:t>Local Public Agency </a:t>
            </a:r>
            <a:endParaRPr/>
          </a:p>
          <a:p>
            <a:pPr marL="0" lvl="0" indent="0" algn="r" rtl="0">
              <a:spcBef>
                <a:spcPts val="640"/>
              </a:spcBef>
              <a:spcAft>
                <a:spcPts val="0"/>
              </a:spcAft>
              <a:buClr>
                <a:srgbClr val="888888"/>
              </a:buClr>
              <a:buSzPts val="3200"/>
              <a:buNone/>
            </a:pPr>
            <a:r>
              <a:rPr lang="en-US"/>
              <a:t>Guide to Getting </a:t>
            </a:r>
            <a:endParaRPr/>
          </a:p>
          <a:p>
            <a:pPr marL="0" lvl="0" indent="0" algn="r" rtl="0">
              <a:spcBef>
                <a:spcPts val="640"/>
              </a:spcBef>
              <a:spcAft>
                <a:spcPts val="0"/>
              </a:spcAft>
              <a:buClr>
                <a:srgbClr val="888888"/>
              </a:buClr>
              <a:buSzPts val="3200"/>
              <a:buNone/>
            </a:pPr>
            <a:r>
              <a:rPr lang="en-US"/>
              <a:t>Through </a:t>
            </a:r>
            <a:endParaRPr/>
          </a:p>
          <a:p>
            <a:pPr marL="0" lvl="0" indent="0" algn="r" rtl="0">
              <a:spcBef>
                <a:spcPts val="640"/>
              </a:spcBef>
              <a:spcAft>
                <a:spcPts val="0"/>
              </a:spcAft>
              <a:buClr>
                <a:srgbClr val="888888"/>
              </a:buClr>
              <a:buSzPts val="3200"/>
              <a:buNone/>
            </a:pPr>
            <a:r>
              <a:rPr lang="en-US"/>
              <a:t>NEPA</a:t>
            </a:r>
            <a:endParaRPr/>
          </a:p>
        </p:txBody>
      </p:sp>
      <p:sp>
        <p:nvSpPr>
          <p:cNvPr id="90" name="Google Shape;90;p1"/>
          <p:cNvSpPr/>
          <p:nvPr/>
        </p:nvSpPr>
        <p:spPr>
          <a:xfrm rot="-1655160">
            <a:off x="5616659" y="-1692428"/>
            <a:ext cx="4680410" cy="8622713"/>
          </a:xfrm>
          <a:prstGeom prst="rect">
            <a:avLst/>
          </a:prstGeom>
          <a:solidFill>
            <a:schemeClr val="dk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1" name="Google Shape;91;p1"/>
          <p:cNvSpPr/>
          <p:nvPr/>
        </p:nvSpPr>
        <p:spPr>
          <a:xfrm rot="-1655160">
            <a:off x="5900062" y="-1006396"/>
            <a:ext cx="327906" cy="9125433"/>
          </a:xfrm>
          <a:prstGeom prst="rect">
            <a:avLst/>
          </a:prstGeom>
          <a:solidFill>
            <a:srgbClr val="FFB81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2" name="Google Shape;92;p1"/>
          <p:cNvSpPr txBox="1">
            <a:spLocks noGrp="1"/>
          </p:cNvSpPr>
          <p:nvPr>
            <p:ph type="ctrTitle"/>
          </p:nvPr>
        </p:nvSpPr>
        <p:spPr>
          <a:xfrm rot="3722213">
            <a:off x="3081051" y="2803053"/>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Roboto Black"/>
              <a:buNone/>
            </a:pPr>
            <a:r>
              <a:rPr lang="en-US"/>
              <a:t>The National Environmental Policy Act (NEPA)</a:t>
            </a:r>
            <a:endParaRPr/>
          </a:p>
        </p:txBody>
      </p:sp>
      <p:sp>
        <p:nvSpPr>
          <p:cNvPr id="93" name="Google Shape;93;p1"/>
          <p:cNvSpPr txBox="1"/>
          <p:nvPr/>
        </p:nvSpPr>
        <p:spPr>
          <a:xfrm>
            <a:off x="2743200" y="5638800"/>
            <a:ext cx="4218014"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888888"/>
              </a:buClr>
              <a:buSzPts val="1400"/>
              <a:buFont typeface="Trebuchet MS"/>
              <a:buNone/>
            </a:pPr>
            <a:r>
              <a:rPr lang="en-US" sz="1400">
                <a:solidFill>
                  <a:srgbClr val="888888"/>
                </a:solidFill>
                <a:latin typeface="Trebuchet MS"/>
                <a:ea typeface="Trebuchet MS"/>
                <a:cs typeface="Trebuchet MS"/>
                <a:sym typeface="Trebuchet MS"/>
              </a:rPr>
              <a:t>Nick Hines, CEP</a:t>
            </a:r>
            <a:endParaRPr/>
          </a:p>
          <a:p>
            <a:pPr marL="0" marR="0" lvl="0" indent="0" algn="l" rtl="0">
              <a:spcBef>
                <a:spcPts val="0"/>
              </a:spcBef>
              <a:spcAft>
                <a:spcPts val="0"/>
              </a:spcAft>
              <a:buClr>
                <a:srgbClr val="888888"/>
              </a:buClr>
              <a:buSzPts val="1400"/>
              <a:buFont typeface="Trebuchet MS"/>
              <a:buNone/>
            </a:pPr>
            <a:r>
              <a:rPr lang="en-US" sz="1400">
                <a:solidFill>
                  <a:srgbClr val="888888"/>
                </a:solidFill>
                <a:latin typeface="Trebuchet MS"/>
                <a:ea typeface="Trebuchet MS"/>
                <a:cs typeface="Trebuchet MS"/>
                <a:sym typeface="Trebuchet MS"/>
              </a:rPr>
              <a:t>NEPA Management and Project Delivery Supervisor</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0"/>
          <p:cNvPicPr preferRelativeResize="0"/>
          <p:nvPr/>
        </p:nvPicPr>
        <p:blipFill rotWithShape="1">
          <a:blip r:embed="rId3">
            <a:alphaModFix/>
          </a:blip>
          <a:srcRect/>
          <a:stretch/>
        </p:blipFill>
        <p:spPr>
          <a:xfrm>
            <a:off x="2362200" y="1295400"/>
            <a:ext cx="6158596" cy="4267200"/>
          </a:xfrm>
          <a:prstGeom prst="roundRect">
            <a:avLst>
              <a:gd name="adj" fmla="val 16667"/>
            </a:avLst>
          </a:prstGeom>
          <a:noFill/>
          <a:ln>
            <a:noFill/>
          </a:ln>
        </p:spPr>
      </p:pic>
      <p:sp>
        <p:nvSpPr>
          <p:cNvPr id="232" name="Google Shape;232;p10"/>
          <p:cNvSpPr/>
          <p:nvPr/>
        </p:nvSpPr>
        <p:spPr>
          <a:xfrm>
            <a:off x="2362200" y="1295400"/>
            <a:ext cx="6172200" cy="4343400"/>
          </a:xfrm>
          <a:prstGeom prst="roundRect">
            <a:avLst>
              <a:gd name="adj" fmla="val 16667"/>
            </a:avLst>
          </a:prstGeom>
          <a:solidFill>
            <a:schemeClr val="dk1">
              <a:alpha val="30980"/>
            </a:schemeClr>
          </a:solidFill>
          <a:ln w="25400" cap="flat" cmpd="sng">
            <a:solidFill>
              <a:srgbClr val="FFB819"/>
            </a:solidFill>
            <a:prstDash val="solid"/>
            <a:round/>
            <a:headEnd type="none" w="sm" len="sm"/>
            <a:tailEnd type="none" w="sm" len="sm"/>
          </a:ln>
        </p:spPr>
        <p:txBody>
          <a:bodyPr spcFirstLastPara="1" wrap="square" lIns="91425" tIns="45700" rIns="91425" bIns="45700" anchor="t" anchorCtr="0">
            <a:noAutofit/>
          </a:bodyPr>
          <a:lstStyle/>
          <a:p>
            <a:pPr marL="0" marR="0" lvl="0" indent="-177800" algn="l" rtl="0">
              <a:spcBef>
                <a:spcPts val="0"/>
              </a:spcBef>
              <a:spcAft>
                <a:spcPts val="0"/>
              </a:spcAft>
              <a:buClr>
                <a:schemeClr val="lt1"/>
              </a:buClr>
              <a:buSzPts val="2800"/>
              <a:buFont typeface="Arial"/>
              <a:buChar char="•"/>
            </a:pPr>
            <a:r>
              <a:rPr lang="en-US" sz="2800">
                <a:solidFill>
                  <a:schemeClr val="lt1"/>
                </a:solidFill>
                <a:latin typeface="Trebuchet MS"/>
                <a:ea typeface="Trebuchet MS"/>
                <a:cs typeface="Trebuchet MS"/>
                <a:sym typeface="Trebuchet MS"/>
              </a:rPr>
              <a:t> Project City, State and </a:t>
            </a:r>
            <a:endParaRPr/>
          </a:p>
          <a:p>
            <a:pPr marL="0" marR="0" lvl="0" indent="0" algn="l" rtl="0">
              <a:spcBef>
                <a:spcPts val="3"/>
              </a:spcBef>
              <a:spcAft>
                <a:spcPts val="0"/>
              </a:spcAft>
              <a:buNone/>
            </a:pPr>
            <a:r>
              <a:rPr lang="en-US" sz="2800">
                <a:solidFill>
                  <a:schemeClr val="lt1"/>
                </a:solidFill>
                <a:latin typeface="Trebuchet MS"/>
                <a:ea typeface="Trebuchet MS"/>
                <a:cs typeface="Trebuchet MS"/>
                <a:sym typeface="Trebuchet MS"/>
              </a:rPr>
              <a:t>  County</a:t>
            </a:r>
            <a:endParaRPr/>
          </a:p>
          <a:p>
            <a:pPr marL="0" marR="0" lvl="0" indent="-177800" algn="l" rtl="0">
              <a:spcBef>
                <a:spcPts val="3"/>
              </a:spcBef>
              <a:spcAft>
                <a:spcPts val="0"/>
              </a:spcAft>
              <a:buClr>
                <a:schemeClr val="lt1"/>
              </a:buClr>
              <a:buSzPts val="2800"/>
              <a:buFont typeface="Arial"/>
              <a:buChar char="•"/>
            </a:pPr>
            <a:r>
              <a:rPr lang="en-US" sz="2800">
                <a:solidFill>
                  <a:schemeClr val="lt1"/>
                </a:solidFill>
                <a:latin typeface="Trebuchet MS"/>
                <a:ea typeface="Trebuchet MS"/>
                <a:cs typeface="Trebuchet MS"/>
                <a:sym typeface="Trebuchet MS"/>
              </a:rPr>
              <a:t> Description of Work</a:t>
            </a:r>
            <a:endParaRPr/>
          </a:p>
          <a:p>
            <a:pPr marL="0" marR="0" lvl="0" indent="-177800" algn="l" rtl="0">
              <a:spcBef>
                <a:spcPts val="3"/>
              </a:spcBef>
              <a:spcAft>
                <a:spcPts val="0"/>
              </a:spcAft>
              <a:buClr>
                <a:schemeClr val="lt1"/>
              </a:buClr>
              <a:buSzPts val="2800"/>
              <a:buFont typeface="Arial"/>
              <a:buChar char="•"/>
            </a:pPr>
            <a:r>
              <a:rPr lang="en-US" sz="2800">
                <a:solidFill>
                  <a:schemeClr val="lt1"/>
                </a:solidFill>
                <a:latin typeface="Trebuchet MS"/>
                <a:ea typeface="Trebuchet MS"/>
                <a:cs typeface="Trebuchet MS"/>
                <a:sym typeface="Trebuchet MS"/>
              </a:rPr>
              <a:t> Location of Work</a:t>
            </a:r>
            <a:endParaRPr/>
          </a:p>
          <a:p>
            <a:pPr marL="0" marR="0" lvl="0" indent="-177800" algn="l" rtl="0">
              <a:spcBef>
                <a:spcPts val="3"/>
              </a:spcBef>
              <a:spcAft>
                <a:spcPts val="0"/>
              </a:spcAft>
              <a:buClr>
                <a:schemeClr val="lt1"/>
              </a:buClr>
              <a:buSzPts val="2800"/>
              <a:buFont typeface="Arial"/>
              <a:buChar char="•"/>
            </a:pPr>
            <a:r>
              <a:rPr lang="en-US" sz="2800">
                <a:solidFill>
                  <a:schemeClr val="lt1"/>
                </a:solidFill>
                <a:latin typeface="Trebuchet MS"/>
                <a:ea typeface="Trebuchet MS"/>
                <a:cs typeface="Trebuchet MS"/>
                <a:sym typeface="Trebuchet MS"/>
              </a:rPr>
              <a:t> Maps or Plans Showing </a:t>
            </a:r>
            <a:endParaRPr/>
          </a:p>
          <a:p>
            <a:pPr marL="0" marR="0" lvl="0" indent="0" algn="l" rtl="0">
              <a:spcBef>
                <a:spcPts val="3"/>
              </a:spcBef>
              <a:spcAft>
                <a:spcPts val="0"/>
              </a:spcAft>
              <a:buNone/>
            </a:pPr>
            <a:r>
              <a:rPr lang="en-US" sz="2800">
                <a:solidFill>
                  <a:schemeClr val="lt1"/>
                </a:solidFill>
                <a:latin typeface="Trebuchet MS"/>
                <a:ea typeface="Trebuchet MS"/>
                <a:cs typeface="Trebuchet MS"/>
                <a:sym typeface="Trebuchet MS"/>
              </a:rPr>
              <a:t>  Location and Proposed </a:t>
            </a:r>
            <a:endParaRPr/>
          </a:p>
          <a:p>
            <a:pPr marL="0" marR="0" lvl="0" indent="0" algn="l" rtl="0">
              <a:spcBef>
                <a:spcPts val="3"/>
              </a:spcBef>
              <a:spcAft>
                <a:spcPts val="0"/>
              </a:spcAft>
              <a:buNone/>
            </a:pPr>
            <a:r>
              <a:rPr lang="en-US" sz="2800">
                <a:solidFill>
                  <a:schemeClr val="lt1"/>
                </a:solidFill>
                <a:latin typeface="Trebuchet MS"/>
                <a:ea typeface="Trebuchet MS"/>
                <a:cs typeface="Trebuchet MS"/>
                <a:sym typeface="Trebuchet MS"/>
              </a:rPr>
              <a:t>  Improvements</a:t>
            </a:r>
            <a:endParaRPr/>
          </a:p>
          <a:p>
            <a:pPr marL="0" marR="0" lvl="0" indent="0" algn="l" rtl="0">
              <a:spcBef>
                <a:spcPts val="3"/>
              </a:spcBef>
              <a:spcAft>
                <a:spcPts val="0"/>
              </a:spcAft>
              <a:buNone/>
            </a:pPr>
            <a:endParaRPr sz="2800">
              <a:solidFill>
                <a:srgbClr val="FFB819"/>
              </a:solidFill>
              <a:latin typeface="Trebuchet MS"/>
              <a:ea typeface="Trebuchet MS"/>
              <a:cs typeface="Trebuchet MS"/>
              <a:sym typeface="Trebuchet MS"/>
            </a:endParaRPr>
          </a:p>
          <a:p>
            <a:pPr marL="0" marR="0" lvl="0" indent="0" algn="ctr" rtl="0">
              <a:spcBef>
                <a:spcPts val="3"/>
              </a:spcBef>
              <a:spcAft>
                <a:spcPts val="0"/>
              </a:spcAft>
              <a:buNone/>
            </a:pPr>
            <a:r>
              <a:rPr lang="en-US" sz="2000" i="1">
                <a:solidFill>
                  <a:srgbClr val="FFB819"/>
                </a:solidFill>
                <a:latin typeface="Trebuchet MS"/>
                <a:ea typeface="Trebuchet MS"/>
                <a:cs typeface="Trebuchet MS"/>
                <a:sym typeface="Trebuchet MS"/>
              </a:rPr>
              <a:t>(the LGS Office has example letters)</a:t>
            </a:r>
            <a:endParaRPr sz="2000" i="1">
              <a:solidFill>
                <a:srgbClr val="FFB819"/>
              </a:solidFill>
              <a:latin typeface="Trebuchet MS"/>
              <a:ea typeface="Trebuchet MS"/>
              <a:cs typeface="Trebuchet MS"/>
              <a:sym typeface="Trebuchet MS"/>
            </a:endParaRPr>
          </a:p>
        </p:txBody>
      </p:sp>
      <p:sp>
        <p:nvSpPr>
          <p:cNvPr id="233" name="Google Shape;233;p10"/>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888888"/>
                </a:solidFill>
                <a:latin typeface="Trebuchet MS"/>
                <a:ea typeface="Trebuchet MS"/>
                <a:cs typeface="Trebuchet MS"/>
                <a:sym typeface="Trebuchet MS"/>
              </a:rPr>
              <a:t>What to include in Scoping Letters</a:t>
            </a:r>
            <a:endParaRPr sz="2400">
              <a:solidFill>
                <a:srgbClr val="888888"/>
              </a:solidFill>
              <a:latin typeface="Trebuchet MS"/>
              <a:ea typeface="Trebuchet MS"/>
              <a:cs typeface="Trebuchet MS"/>
              <a:sym typeface="Trebuchet MS"/>
            </a:endParaRPr>
          </a:p>
        </p:txBody>
      </p:sp>
      <p:pic>
        <p:nvPicPr>
          <p:cNvPr id="234" name="Google Shape;234;p10"/>
          <p:cNvPicPr preferRelativeResize="0"/>
          <p:nvPr/>
        </p:nvPicPr>
        <p:blipFill rotWithShape="1">
          <a:blip r:embed="rId4">
            <a:alphaModFix/>
          </a:blip>
          <a:srcRect/>
          <a:stretch/>
        </p:blipFill>
        <p:spPr>
          <a:xfrm>
            <a:off x="533400" y="1295400"/>
            <a:ext cx="1676400" cy="11931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1"/>
          <p:cNvPicPr preferRelativeResize="0"/>
          <p:nvPr/>
        </p:nvPicPr>
        <p:blipFill rotWithShape="1">
          <a:blip r:embed="rId3">
            <a:alphaModFix/>
          </a:blip>
          <a:srcRect/>
          <a:stretch/>
        </p:blipFill>
        <p:spPr>
          <a:xfrm>
            <a:off x="381000" y="990601"/>
            <a:ext cx="8229600" cy="4581344"/>
          </a:xfrm>
          <a:prstGeom prst="roundRect">
            <a:avLst>
              <a:gd name="adj" fmla="val 16667"/>
            </a:avLst>
          </a:prstGeom>
          <a:noFill/>
          <a:ln>
            <a:noFill/>
          </a:ln>
        </p:spPr>
      </p:pic>
      <p:sp>
        <p:nvSpPr>
          <p:cNvPr id="241" name="Google Shape;241;p11"/>
          <p:cNvSpPr/>
          <p:nvPr/>
        </p:nvSpPr>
        <p:spPr>
          <a:xfrm>
            <a:off x="384048" y="987552"/>
            <a:ext cx="8302752" cy="4645152"/>
          </a:xfrm>
          <a:prstGeom prst="roundRect">
            <a:avLst>
              <a:gd name="adj" fmla="val 16667"/>
            </a:avLst>
          </a:prstGeom>
          <a:solidFill>
            <a:srgbClr val="7F7F7F">
              <a:alpha val="67843"/>
            </a:srgbClr>
          </a:solidFill>
          <a:ln w="25400" cap="flat" cmpd="sng">
            <a:solidFill>
              <a:srgbClr val="FFB81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Determinations of the Area of Potential Effect, level of cultural investigation and determinations of eligibility are all made by the lead federal agency per 36 CFR 800. </a:t>
            </a:r>
            <a:endParaRPr/>
          </a:p>
          <a:p>
            <a:pPr marL="0" marR="0" lvl="0" indent="0" algn="l" rtl="0">
              <a:spcBef>
                <a:spcPts val="3"/>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3"/>
              </a:spcBef>
              <a:spcAft>
                <a:spcPts val="0"/>
              </a:spcAft>
              <a:buNone/>
            </a:pPr>
            <a:r>
              <a:rPr lang="en-US" sz="2800">
                <a:solidFill>
                  <a:schemeClr val="lt1"/>
                </a:solidFill>
                <a:latin typeface="Trebuchet MS"/>
                <a:ea typeface="Trebuchet MS"/>
                <a:cs typeface="Trebuchet MS"/>
                <a:sym typeface="Trebuchet MS"/>
              </a:rPr>
              <a:t>FHWA is the lead federal agency and has designated WYDOT to make these determinations.   </a:t>
            </a:r>
            <a:endParaRPr sz="2000" i="1">
              <a:solidFill>
                <a:schemeClr val="lt1"/>
              </a:solidFill>
              <a:latin typeface="Trebuchet MS"/>
              <a:ea typeface="Trebuchet MS"/>
              <a:cs typeface="Trebuchet MS"/>
              <a:sym typeface="Trebuchet MS"/>
            </a:endParaRPr>
          </a:p>
        </p:txBody>
      </p:sp>
      <p:sp>
        <p:nvSpPr>
          <p:cNvPr id="242" name="Google Shape;242;p11"/>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888888"/>
                </a:solidFill>
                <a:latin typeface="Trebuchet MS"/>
                <a:ea typeface="Trebuchet MS"/>
                <a:cs typeface="Trebuchet MS"/>
                <a:sym typeface="Trebuchet MS"/>
              </a:rPr>
              <a:t>Archeological and Historical</a:t>
            </a:r>
            <a:endParaRPr sz="2400">
              <a:solidFill>
                <a:srgbClr val="888888"/>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2"/>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888888"/>
                </a:solidFill>
                <a:latin typeface="Trebuchet MS"/>
                <a:ea typeface="Trebuchet MS"/>
                <a:cs typeface="Trebuchet MS"/>
                <a:sym typeface="Trebuchet MS"/>
              </a:rPr>
              <a:t>Archeological and Historical</a:t>
            </a:r>
            <a:endParaRPr sz="2400">
              <a:solidFill>
                <a:srgbClr val="888888"/>
              </a:solidFill>
              <a:latin typeface="Trebuchet MS"/>
              <a:ea typeface="Trebuchet MS"/>
              <a:cs typeface="Trebuchet MS"/>
              <a:sym typeface="Trebuchet MS"/>
            </a:endParaRPr>
          </a:p>
        </p:txBody>
      </p:sp>
      <p:grpSp>
        <p:nvGrpSpPr>
          <p:cNvPr id="249" name="Google Shape;249;p12"/>
          <p:cNvGrpSpPr/>
          <p:nvPr/>
        </p:nvGrpSpPr>
        <p:grpSpPr>
          <a:xfrm>
            <a:off x="445476" y="2286297"/>
            <a:ext cx="3833447" cy="2437804"/>
            <a:chOff x="1055076" y="297"/>
            <a:chExt cx="3833447" cy="2437804"/>
          </a:xfrm>
        </p:grpSpPr>
        <p:sp>
          <p:nvSpPr>
            <p:cNvPr id="250" name="Google Shape;250;p12"/>
            <p:cNvSpPr/>
            <p:nvPr/>
          </p:nvSpPr>
          <p:spPr>
            <a:xfrm>
              <a:off x="1055076" y="297"/>
              <a:ext cx="3833447" cy="975121"/>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txBox="1"/>
            <p:nvPr/>
          </p:nvSpPr>
          <p:spPr>
            <a:xfrm>
              <a:off x="1083636" y="28857"/>
              <a:ext cx="3776327" cy="9180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0" i="0" u="none">
                  <a:solidFill>
                    <a:schemeClr val="lt1"/>
                  </a:solidFill>
                  <a:latin typeface="Trebuchet MS"/>
                  <a:ea typeface="Trebuchet MS"/>
                  <a:cs typeface="Trebuchet MS"/>
                  <a:sym typeface="Trebuchet MS"/>
                </a:rPr>
                <a:t>No Potential to Affect Historic properties</a:t>
              </a:r>
              <a:endParaRPr sz="1600">
                <a:solidFill>
                  <a:schemeClr val="lt1"/>
                </a:solidFill>
                <a:latin typeface="Trebuchet MS"/>
                <a:ea typeface="Trebuchet MS"/>
                <a:cs typeface="Trebuchet MS"/>
                <a:sym typeface="Trebuchet MS"/>
              </a:endParaRPr>
            </a:p>
          </p:txBody>
        </p:sp>
        <p:sp>
          <p:nvSpPr>
            <p:cNvPr id="252" name="Google Shape;252;p12"/>
            <p:cNvSpPr/>
            <p:nvPr/>
          </p:nvSpPr>
          <p:spPr>
            <a:xfrm rot="5400000">
              <a:off x="2788964" y="999797"/>
              <a:ext cx="365670" cy="438804"/>
            </a:xfrm>
            <a:prstGeom prst="rightArrow">
              <a:avLst>
                <a:gd name="adj1" fmla="val 60000"/>
                <a:gd name="adj2"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txBox="1"/>
            <p:nvPr/>
          </p:nvSpPr>
          <p:spPr>
            <a:xfrm>
              <a:off x="2840159" y="1036364"/>
              <a:ext cx="263282" cy="2559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a:solidFill>
                  <a:schemeClr val="lt1"/>
                </a:solidFill>
                <a:latin typeface="Trebuchet MS"/>
                <a:ea typeface="Trebuchet MS"/>
                <a:cs typeface="Trebuchet MS"/>
                <a:sym typeface="Trebuchet MS"/>
              </a:endParaRPr>
            </a:p>
          </p:txBody>
        </p:sp>
        <p:sp>
          <p:nvSpPr>
            <p:cNvPr id="254" name="Google Shape;254;p12"/>
            <p:cNvSpPr/>
            <p:nvPr/>
          </p:nvSpPr>
          <p:spPr>
            <a:xfrm>
              <a:off x="1055076" y="1462980"/>
              <a:ext cx="3833447" cy="975121"/>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txBox="1"/>
            <p:nvPr/>
          </p:nvSpPr>
          <p:spPr>
            <a:xfrm>
              <a:off x="1083636" y="1491540"/>
              <a:ext cx="3776327" cy="91800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0" i="0" u="none">
                  <a:solidFill>
                    <a:schemeClr val="lt1"/>
                  </a:solidFill>
                  <a:latin typeface="Trebuchet MS"/>
                  <a:ea typeface="Trebuchet MS"/>
                  <a:cs typeface="Trebuchet MS"/>
                  <a:sym typeface="Trebuchet MS"/>
                </a:rPr>
                <a:t>WYDOT will send language to put in the CE and include both letters in the CE.</a:t>
              </a:r>
              <a:endParaRPr sz="1600" b="0">
                <a:solidFill>
                  <a:schemeClr val="lt1"/>
                </a:solidFill>
                <a:latin typeface="Trebuchet MS"/>
                <a:ea typeface="Trebuchet MS"/>
                <a:cs typeface="Trebuchet MS"/>
                <a:sym typeface="Trebuchet MS"/>
              </a:endParaRPr>
            </a:p>
            <a:p>
              <a:pPr marL="0" marR="0" lvl="0" indent="0" algn="ctr" rtl="0">
                <a:lnSpc>
                  <a:spcPct val="90000"/>
                </a:lnSpc>
                <a:spcBef>
                  <a:spcPts val="560"/>
                </a:spcBef>
                <a:spcAft>
                  <a:spcPts val="0"/>
                </a:spcAft>
                <a:buNone/>
              </a:pPr>
              <a:endParaRPr sz="1600">
                <a:solidFill>
                  <a:schemeClr val="lt1"/>
                </a:solidFill>
                <a:latin typeface="Trebuchet MS"/>
                <a:ea typeface="Trebuchet MS"/>
                <a:cs typeface="Trebuchet MS"/>
                <a:sym typeface="Trebuchet MS"/>
              </a:endParaRPr>
            </a:p>
          </p:txBody>
        </p:sp>
      </p:grpSp>
      <p:grpSp>
        <p:nvGrpSpPr>
          <p:cNvPr id="256" name="Google Shape;256;p12"/>
          <p:cNvGrpSpPr/>
          <p:nvPr/>
        </p:nvGrpSpPr>
        <p:grpSpPr>
          <a:xfrm>
            <a:off x="304800" y="838200"/>
            <a:ext cx="8534400" cy="838200"/>
            <a:chOff x="833102" y="344"/>
            <a:chExt cx="4277394" cy="1127484"/>
          </a:xfrm>
        </p:grpSpPr>
        <p:sp>
          <p:nvSpPr>
            <p:cNvPr id="257" name="Google Shape;257;p12"/>
            <p:cNvSpPr/>
            <p:nvPr/>
          </p:nvSpPr>
          <p:spPr>
            <a:xfrm>
              <a:off x="833102" y="344"/>
              <a:ext cx="4277394" cy="1127484"/>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866125" y="33367"/>
              <a:ext cx="4211348" cy="1061438"/>
            </a:xfrm>
            <a:prstGeom prst="rect">
              <a:avLst/>
            </a:prstGeom>
            <a:solidFill>
              <a:schemeClr val="dk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lt1"/>
                  </a:solidFill>
                  <a:latin typeface="Trebuchet MS"/>
                  <a:ea typeface="Trebuchet MS"/>
                  <a:cs typeface="Trebuchet MS"/>
                  <a:sym typeface="Trebuchet MS"/>
                </a:rPr>
                <a:t>WYDOT will review the project based on the information provided in the scoping letter and ask “</a:t>
              </a:r>
              <a:r>
                <a:rPr lang="en-US" sz="1800">
                  <a:solidFill>
                    <a:srgbClr val="FFB819"/>
                  </a:solidFill>
                  <a:latin typeface="Trebuchet MS"/>
                  <a:ea typeface="Trebuchet MS"/>
                  <a:cs typeface="Trebuchet MS"/>
                  <a:sym typeface="Trebuchet MS"/>
                </a:rPr>
                <a:t>Is there a potential to affect historical properties</a:t>
              </a:r>
              <a:r>
                <a:rPr lang="en-US" sz="1800">
                  <a:solidFill>
                    <a:schemeClr val="lt1"/>
                  </a:solidFill>
                  <a:latin typeface="Trebuchet MS"/>
                  <a:ea typeface="Trebuchet MS"/>
                  <a:cs typeface="Trebuchet MS"/>
                  <a:sym typeface="Trebuchet MS"/>
                </a:rPr>
                <a:t>?”</a:t>
              </a:r>
              <a:endParaRPr sz="1800">
                <a:solidFill>
                  <a:schemeClr val="lt1"/>
                </a:solidFill>
                <a:latin typeface="Trebuchet MS"/>
                <a:ea typeface="Trebuchet MS"/>
                <a:cs typeface="Trebuchet MS"/>
                <a:sym typeface="Trebuchet MS"/>
              </a:endParaRPr>
            </a:p>
          </p:txBody>
        </p:sp>
      </p:grpSp>
      <p:sp>
        <p:nvSpPr>
          <p:cNvPr id="259" name="Google Shape;259;p12"/>
          <p:cNvSpPr/>
          <p:nvPr/>
        </p:nvSpPr>
        <p:spPr>
          <a:xfrm>
            <a:off x="1930400" y="1752600"/>
            <a:ext cx="914400" cy="38100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NO</a:t>
            </a:r>
            <a:endParaRPr sz="1800">
              <a:solidFill>
                <a:schemeClr val="dk1"/>
              </a:solidFill>
              <a:latin typeface="Trebuchet MS"/>
              <a:ea typeface="Trebuchet MS"/>
              <a:cs typeface="Trebuchet MS"/>
              <a:sym typeface="Trebuchet MS"/>
            </a:endParaRPr>
          </a:p>
        </p:txBody>
      </p:sp>
      <p:sp>
        <p:nvSpPr>
          <p:cNvPr id="260" name="Google Shape;260;p12"/>
          <p:cNvSpPr/>
          <p:nvPr/>
        </p:nvSpPr>
        <p:spPr>
          <a:xfrm>
            <a:off x="6248400" y="1752600"/>
            <a:ext cx="914400" cy="381000"/>
          </a:xfrm>
          <a:prstGeom prst="roundRect">
            <a:avLst>
              <a:gd name="adj" fmla="val 16667"/>
            </a:avLst>
          </a:prstGeom>
          <a:solidFill>
            <a:srgbClr val="FFB81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YES</a:t>
            </a:r>
            <a:endParaRPr sz="1800">
              <a:solidFill>
                <a:schemeClr val="dk1"/>
              </a:solidFill>
              <a:latin typeface="Trebuchet MS"/>
              <a:ea typeface="Trebuchet MS"/>
              <a:cs typeface="Trebuchet MS"/>
              <a:sym typeface="Trebuchet MS"/>
            </a:endParaRPr>
          </a:p>
        </p:txBody>
      </p:sp>
      <p:grpSp>
        <p:nvGrpSpPr>
          <p:cNvPr id="261" name="Google Shape;261;p12"/>
          <p:cNvGrpSpPr/>
          <p:nvPr/>
        </p:nvGrpSpPr>
        <p:grpSpPr>
          <a:xfrm>
            <a:off x="4868437" y="2286000"/>
            <a:ext cx="3750524" cy="3886199"/>
            <a:chOff x="220237" y="0"/>
            <a:chExt cx="3750524" cy="3886199"/>
          </a:xfrm>
        </p:grpSpPr>
        <p:sp>
          <p:nvSpPr>
            <p:cNvPr id="262" name="Google Shape;262;p12"/>
            <p:cNvSpPr/>
            <p:nvPr/>
          </p:nvSpPr>
          <p:spPr>
            <a:xfrm>
              <a:off x="220237" y="0"/>
              <a:ext cx="3750524" cy="971549"/>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txBox="1"/>
            <p:nvPr/>
          </p:nvSpPr>
          <p:spPr>
            <a:xfrm>
              <a:off x="248693" y="28456"/>
              <a:ext cx="3693612" cy="91463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a:solidFill>
                    <a:schemeClr val="lt1"/>
                  </a:solidFill>
                  <a:latin typeface="Trebuchet MS"/>
                  <a:ea typeface="Trebuchet MS"/>
                  <a:cs typeface="Trebuchet MS"/>
                  <a:sym typeface="Trebuchet MS"/>
                </a:rPr>
                <a:t>Potential to Affect Historic properties</a:t>
              </a:r>
              <a:endParaRPr sz="1800">
                <a:solidFill>
                  <a:schemeClr val="lt1"/>
                </a:solidFill>
                <a:latin typeface="Trebuchet MS"/>
                <a:ea typeface="Trebuchet MS"/>
                <a:cs typeface="Trebuchet MS"/>
                <a:sym typeface="Trebuchet MS"/>
              </a:endParaRPr>
            </a:p>
          </p:txBody>
        </p:sp>
        <p:sp>
          <p:nvSpPr>
            <p:cNvPr id="264" name="Google Shape;264;p12"/>
            <p:cNvSpPr/>
            <p:nvPr/>
          </p:nvSpPr>
          <p:spPr>
            <a:xfrm rot="5400000">
              <a:off x="1913334" y="995838"/>
              <a:ext cx="364331" cy="437197"/>
            </a:xfrm>
            <a:prstGeom prst="rightArrow">
              <a:avLst>
                <a:gd name="adj1" fmla="val 60000"/>
                <a:gd name="adj2" fmla="val 50000"/>
              </a:avLst>
            </a:prstGeom>
            <a:solidFill>
              <a:srgbClr val="FFB8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txBox="1"/>
            <p:nvPr/>
          </p:nvSpPr>
          <p:spPr>
            <a:xfrm>
              <a:off x="1964341" y="1032271"/>
              <a:ext cx="262319" cy="2550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Trebuchet MS"/>
                <a:ea typeface="Trebuchet MS"/>
                <a:cs typeface="Trebuchet MS"/>
                <a:sym typeface="Trebuchet MS"/>
              </a:endParaRPr>
            </a:p>
          </p:txBody>
        </p:sp>
        <p:sp>
          <p:nvSpPr>
            <p:cNvPr id="266" name="Google Shape;266;p12"/>
            <p:cNvSpPr/>
            <p:nvPr/>
          </p:nvSpPr>
          <p:spPr>
            <a:xfrm>
              <a:off x="220237" y="1457324"/>
              <a:ext cx="3750524" cy="971549"/>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txBox="1"/>
            <p:nvPr/>
          </p:nvSpPr>
          <p:spPr>
            <a:xfrm>
              <a:off x="248693" y="1485780"/>
              <a:ext cx="3693612" cy="91463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a:solidFill>
                    <a:schemeClr val="lt1"/>
                  </a:solidFill>
                  <a:latin typeface="Trebuchet MS"/>
                  <a:ea typeface="Trebuchet MS"/>
                  <a:cs typeface="Trebuchet MS"/>
                  <a:sym typeface="Trebuchet MS"/>
                </a:rPr>
                <a:t>WYDOT will respond that a consultant will be required to produce a report</a:t>
              </a:r>
              <a:endParaRPr sz="1800">
                <a:solidFill>
                  <a:schemeClr val="lt1"/>
                </a:solidFill>
                <a:latin typeface="Trebuchet MS"/>
                <a:ea typeface="Trebuchet MS"/>
                <a:cs typeface="Trebuchet MS"/>
                <a:sym typeface="Trebuchet MS"/>
              </a:endParaRPr>
            </a:p>
          </p:txBody>
        </p:sp>
        <p:sp>
          <p:nvSpPr>
            <p:cNvPr id="268" name="Google Shape;268;p12"/>
            <p:cNvSpPr/>
            <p:nvPr/>
          </p:nvSpPr>
          <p:spPr>
            <a:xfrm rot="5400000">
              <a:off x="1913334" y="2453163"/>
              <a:ext cx="364331" cy="437197"/>
            </a:xfrm>
            <a:prstGeom prst="rightArrow">
              <a:avLst>
                <a:gd name="adj1" fmla="val 60000"/>
                <a:gd name="adj2" fmla="val 50000"/>
              </a:avLst>
            </a:prstGeom>
            <a:solidFill>
              <a:srgbClr val="FFB8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txBox="1"/>
            <p:nvPr/>
          </p:nvSpPr>
          <p:spPr>
            <a:xfrm>
              <a:off x="1964341" y="2489596"/>
              <a:ext cx="262319" cy="2550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Trebuchet MS"/>
                <a:ea typeface="Trebuchet MS"/>
                <a:cs typeface="Trebuchet MS"/>
                <a:sym typeface="Trebuchet MS"/>
              </a:endParaRPr>
            </a:p>
          </p:txBody>
        </p:sp>
        <p:sp>
          <p:nvSpPr>
            <p:cNvPr id="270" name="Google Shape;270;p12"/>
            <p:cNvSpPr/>
            <p:nvPr/>
          </p:nvSpPr>
          <p:spPr>
            <a:xfrm>
              <a:off x="220237" y="2914650"/>
              <a:ext cx="3750524" cy="971549"/>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2"/>
            <p:cNvSpPr txBox="1"/>
            <p:nvPr/>
          </p:nvSpPr>
          <p:spPr>
            <a:xfrm>
              <a:off x="248693" y="2943106"/>
              <a:ext cx="3693612" cy="91463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a:solidFill>
                    <a:schemeClr val="lt1"/>
                  </a:solidFill>
                  <a:latin typeface="Trebuchet MS"/>
                  <a:ea typeface="Trebuchet MS"/>
                  <a:cs typeface="Trebuchet MS"/>
                  <a:sym typeface="Trebuchet MS"/>
                </a:rPr>
                <a:t>A consultant will be required to perform a Cultural or Historical survey and prepare a draft report.</a:t>
              </a:r>
              <a:endParaRPr sz="1800">
                <a:solidFill>
                  <a:schemeClr val="lt1"/>
                </a:solidFill>
                <a:latin typeface="Trebuchet MS"/>
                <a:ea typeface="Trebuchet MS"/>
                <a:cs typeface="Trebuchet MS"/>
                <a:sym typeface="Trebuchet MS"/>
              </a:endParaRPr>
            </a:p>
          </p:txBody>
        </p:sp>
      </p:grpSp>
      <p:grpSp>
        <p:nvGrpSpPr>
          <p:cNvPr id="272" name="Google Shape;272;p12"/>
          <p:cNvGrpSpPr/>
          <p:nvPr/>
        </p:nvGrpSpPr>
        <p:grpSpPr>
          <a:xfrm>
            <a:off x="6553200" y="6248400"/>
            <a:ext cx="437197" cy="364331"/>
            <a:chOff x="1876901" y="2489596"/>
            <a:chExt cx="437197" cy="364331"/>
          </a:xfrm>
        </p:grpSpPr>
        <p:sp>
          <p:nvSpPr>
            <p:cNvPr id="273" name="Google Shape;273;p12"/>
            <p:cNvSpPr/>
            <p:nvPr/>
          </p:nvSpPr>
          <p:spPr>
            <a:xfrm>
              <a:off x="1964341" y="2489596"/>
              <a:ext cx="262319" cy="255032"/>
            </a:xfrm>
            <a:prstGeom prst="rect">
              <a:avLst/>
            </a:prstGeom>
            <a:solidFill>
              <a:srgbClr val="FFB819"/>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Trebuchet MS"/>
                <a:ea typeface="Trebuchet MS"/>
                <a:cs typeface="Trebuchet MS"/>
                <a:sym typeface="Trebuchet MS"/>
              </a:endParaRPr>
            </a:p>
          </p:txBody>
        </p:sp>
        <p:sp>
          <p:nvSpPr>
            <p:cNvPr id="274" name="Google Shape;274;p12"/>
            <p:cNvSpPr/>
            <p:nvPr/>
          </p:nvSpPr>
          <p:spPr>
            <a:xfrm rot="5400000">
              <a:off x="1913334" y="2453163"/>
              <a:ext cx="364331" cy="437197"/>
            </a:xfrm>
            <a:prstGeom prst="rightArrow">
              <a:avLst>
                <a:gd name="adj1" fmla="val 60000"/>
                <a:gd name="adj2" fmla="val 50000"/>
              </a:avLst>
            </a:prstGeom>
            <a:solidFill>
              <a:srgbClr val="FFB8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888888"/>
                </a:solidFill>
                <a:latin typeface="Trebuchet MS"/>
                <a:ea typeface="Trebuchet MS"/>
                <a:cs typeface="Trebuchet MS"/>
                <a:sym typeface="Trebuchet MS"/>
              </a:rPr>
              <a:t>Archeological and Historical</a:t>
            </a:r>
            <a:endParaRPr sz="2400">
              <a:solidFill>
                <a:srgbClr val="888888"/>
              </a:solidFill>
              <a:latin typeface="Trebuchet MS"/>
              <a:ea typeface="Trebuchet MS"/>
              <a:cs typeface="Trebuchet MS"/>
              <a:sym typeface="Trebuchet MS"/>
            </a:endParaRPr>
          </a:p>
        </p:txBody>
      </p:sp>
      <p:grpSp>
        <p:nvGrpSpPr>
          <p:cNvPr id="281" name="Google Shape;281;p13"/>
          <p:cNvGrpSpPr/>
          <p:nvPr/>
        </p:nvGrpSpPr>
        <p:grpSpPr>
          <a:xfrm>
            <a:off x="304800" y="838200"/>
            <a:ext cx="8534400" cy="838200"/>
            <a:chOff x="833102" y="344"/>
            <a:chExt cx="4277394" cy="1127484"/>
          </a:xfrm>
        </p:grpSpPr>
        <p:sp>
          <p:nvSpPr>
            <p:cNvPr id="282" name="Google Shape;282;p13"/>
            <p:cNvSpPr/>
            <p:nvPr/>
          </p:nvSpPr>
          <p:spPr>
            <a:xfrm>
              <a:off x="833102" y="344"/>
              <a:ext cx="4277394" cy="1127484"/>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866125" y="33367"/>
              <a:ext cx="4211348" cy="1061438"/>
            </a:xfrm>
            <a:prstGeom prst="rect">
              <a:avLst/>
            </a:prstGeom>
            <a:solidFill>
              <a:schemeClr val="dk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lt1"/>
                  </a:solidFill>
                  <a:latin typeface="Trebuchet MS"/>
                  <a:ea typeface="Trebuchet MS"/>
                  <a:cs typeface="Trebuchet MS"/>
                  <a:sym typeface="Trebuchet MS"/>
                </a:rPr>
                <a:t>WYDOT will review the project based on the information provided in the scoping letter and ask “</a:t>
              </a:r>
              <a:r>
                <a:rPr lang="en-US" sz="1800">
                  <a:solidFill>
                    <a:srgbClr val="FFB819"/>
                  </a:solidFill>
                  <a:latin typeface="Trebuchet MS"/>
                  <a:ea typeface="Trebuchet MS"/>
                  <a:cs typeface="Trebuchet MS"/>
                  <a:sym typeface="Trebuchet MS"/>
                </a:rPr>
                <a:t>Is there a potential to affect historical properties?</a:t>
              </a:r>
              <a:r>
                <a:rPr lang="en-US" sz="1800">
                  <a:solidFill>
                    <a:schemeClr val="lt1"/>
                  </a:solidFill>
                  <a:latin typeface="Trebuchet MS"/>
                  <a:ea typeface="Trebuchet MS"/>
                  <a:cs typeface="Trebuchet MS"/>
                  <a:sym typeface="Trebuchet MS"/>
                </a:rPr>
                <a:t>”</a:t>
              </a:r>
              <a:endParaRPr sz="1800">
                <a:solidFill>
                  <a:schemeClr val="lt1"/>
                </a:solidFill>
                <a:latin typeface="Trebuchet MS"/>
                <a:ea typeface="Trebuchet MS"/>
                <a:cs typeface="Trebuchet MS"/>
                <a:sym typeface="Trebuchet MS"/>
              </a:endParaRPr>
            </a:p>
          </p:txBody>
        </p:sp>
      </p:grpSp>
      <p:sp>
        <p:nvSpPr>
          <p:cNvPr id="284" name="Google Shape;284;p13"/>
          <p:cNvSpPr/>
          <p:nvPr/>
        </p:nvSpPr>
        <p:spPr>
          <a:xfrm>
            <a:off x="6172200" y="1752600"/>
            <a:ext cx="914400" cy="381000"/>
          </a:xfrm>
          <a:prstGeom prst="roundRect">
            <a:avLst>
              <a:gd name="adj" fmla="val 16667"/>
            </a:avLst>
          </a:prstGeom>
          <a:solidFill>
            <a:srgbClr val="FFB81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YES</a:t>
            </a:r>
            <a:endParaRPr sz="1800">
              <a:solidFill>
                <a:schemeClr val="dk1"/>
              </a:solidFill>
              <a:latin typeface="Trebuchet MS"/>
              <a:ea typeface="Trebuchet MS"/>
              <a:cs typeface="Trebuchet MS"/>
              <a:sym typeface="Trebuchet MS"/>
            </a:endParaRPr>
          </a:p>
        </p:txBody>
      </p:sp>
      <p:grpSp>
        <p:nvGrpSpPr>
          <p:cNvPr id="285" name="Google Shape;285;p13"/>
          <p:cNvGrpSpPr/>
          <p:nvPr/>
        </p:nvGrpSpPr>
        <p:grpSpPr>
          <a:xfrm>
            <a:off x="4343400" y="2286000"/>
            <a:ext cx="4495800" cy="4572000"/>
            <a:chOff x="0" y="0"/>
            <a:chExt cx="4495800" cy="4572000"/>
          </a:xfrm>
        </p:grpSpPr>
        <p:sp>
          <p:nvSpPr>
            <p:cNvPr id="286" name="Google Shape;286;p13"/>
            <p:cNvSpPr/>
            <p:nvPr/>
          </p:nvSpPr>
          <p:spPr>
            <a:xfrm>
              <a:off x="0" y="0"/>
              <a:ext cx="4495800" cy="1143000"/>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txBox="1"/>
            <p:nvPr/>
          </p:nvSpPr>
          <p:spPr>
            <a:xfrm>
              <a:off x="33477" y="33477"/>
              <a:ext cx="4428846" cy="107604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a:solidFill>
                    <a:schemeClr val="lt1"/>
                  </a:solidFill>
                  <a:latin typeface="Trebuchet MS"/>
                  <a:ea typeface="Trebuchet MS"/>
                  <a:cs typeface="Trebuchet MS"/>
                  <a:sym typeface="Trebuchet MS"/>
                </a:rPr>
                <a:t>Consultant/LPA will SEND A DRAFT report of their findings to WYDOT for review and comment.</a:t>
              </a:r>
              <a:endParaRPr sz="1800">
                <a:solidFill>
                  <a:schemeClr val="lt1"/>
                </a:solidFill>
                <a:latin typeface="Trebuchet MS"/>
                <a:ea typeface="Trebuchet MS"/>
                <a:cs typeface="Trebuchet MS"/>
                <a:sym typeface="Trebuchet MS"/>
              </a:endParaRPr>
            </a:p>
          </p:txBody>
        </p:sp>
        <p:sp>
          <p:nvSpPr>
            <p:cNvPr id="288" name="Google Shape;288;p13"/>
            <p:cNvSpPr/>
            <p:nvPr/>
          </p:nvSpPr>
          <p:spPr>
            <a:xfrm rot="5400000">
              <a:off x="2033587" y="1171575"/>
              <a:ext cx="428625" cy="514350"/>
            </a:xfrm>
            <a:prstGeom prst="rightArrow">
              <a:avLst>
                <a:gd name="adj1" fmla="val 60000"/>
                <a:gd name="adj2" fmla="val 50000"/>
              </a:avLst>
            </a:prstGeom>
            <a:solidFill>
              <a:srgbClr val="FFB8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txBox="1"/>
            <p:nvPr/>
          </p:nvSpPr>
          <p:spPr>
            <a:xfrm>
              <a:off x="2093595" y="1214438"/>
              <a:ext cx="308610" cy="30003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Trebuchet MS"/>
                <a:ea typeface="Trebuchet MS"/>
                <a:cs typeface="Trebuchet MS"/>
                <a:sym typeface="Trebuchet MS"/>
              </a:endParaRPr>
            </a:p>
          </p:txBody>
        </p:sp>
        <p:sp>
          <p:nvSpPr>
            <p:cNvPr id="290" name="Google Shape;290;p13"/>
            <p:cNvSpPr/>
            <p:nvPr/>
          </p:nvSpPr>
          <p:spPr>
            <a:xfrm>
              <a:off x="0" y="1714500"/>
              <a:ext cx="4495800" cy="1143000"/>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txBox="1"/>
            <p:nvPr/>
          </p:nvSpPr>
          <p:spPr>
            <a:xfrm>
              <a:off x="33477" y="1747977"/>
              <a:ext cx="4428846" cy="107604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a:solidFill>
                    <a:schemeClr val="lt1"/>
                  </a:solidFill>
                  <a:latin typeface="Trebuchet MS"/>
                  <a:ea typeface="Trebuchet MS"/>
                  <a:cs typeface="Trebuchet MS"/>
                  <a:sym typeface="Trebuchet MS"/>
                </a:rPr>
                <a:t>WYDOT will make a determination and will consult with SHPO.</a:t>
              </a:r>
              <a:endParaRPr sz="1800">
                <a:solidFill>
                  <a:schemeClr val="lt1"/>
                </a:solidFill>
                <a:latin typeface="Trebuchet MS"/>
                <a:ea typeface="Trebuchet MS"/>
                <a:cs typeface="Trebuchet MS"/>
                <a:sym typeface="Trebuchet MS"/>
              </a:endParaRPr>
            </a:p>
          </p:txBody>
        </p:sp>
        <p:sp>
          <p:nvSpPr>
            <p:cNvPr id="292" name="Google Shape;292;p13"/>
            <p:cNvSpPr/>
            <p:nvPr/>
          </p:nvSpPr>
          <p:spPr>
            <a:xfrm rot="5400000">
              <a:off x="2033587" y="2886075"/>
              <a:ext cx="428625" cy="514350"/>
            </a:xfrm>
            <a:prstGeom prst="rightArrow">
              <a:avLst>
                <a:gd name="adj1" fmla="val 60000"/>
                <a:gd name="adj2" fmla="val 50000"/>
              </a:avLst>
            </a:prstGeom>
            <a:solidFill>
              <a:srgbClr val="FFB8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txBox="1"/>
            <p:nvPr/>
          </p:nvSpPr>
          <p:spPr>
            <a:xfrm>
              <a:off x="2093595" y="2928938"/>
              <a:ext cx="308610" cy="30003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Trebuchet MS"/>
                <a:ea typeface="Trebuchet MS"/>
                <a:cs typeface="Trebuchet MS"/>
                <a:sym typeface="Trebuchet MS"/>
              </a:endParaRPr>
            </a:p>
          </p:txBody>
        </p:sp>
        <p:sp>
          <p:nvSpPr>
            <p:cNvPr id="294" name="Google Shape;294;p13"/>
            <p:cNvSpPr/>
            <p:nvPr/>
          </p:nvSpPr>
          <p:spPr>
            <a:xfrm>
              <a:off x="0" y="3429000"/>
              <a:ext cx="4495800" cy="1143000"/>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txBox="1"/>
            <p:nvPr/>
          </p:nvSpPr>
          <p:spPr>
            <a:xfrm>
              <a:off x="33477" y="3462477"/>
              <a:ext cx="4428846" cy="107604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a:solidFill>
                    <a:schemeClr val="lt1"/>
                  </a:solidFill>
                  <a:latin typeface="Trebuchet MS"/>
                  <a:ea typeface="Trebuchet MS"/>
                  <a:cs typeface="Trebuchet MS"/>
                  <a:sym typeface="Trebuchet MS"/>
                </a:rPr>
                <a:t>Once the SHPO concurrence letter is received WYDOT will send language to put in the CE. Include letters in the CE.</a:t>
              </a:r>
              <a:endParaRPr/>
            </a:p>
          </p:txBody>
        </p:sp>
      </p:grpSp>
      <p:pic>
        <p:nvPicPr>
          <p:cNvPr id="296" name="Google Shape;296;p13" descr="depot cheyenne00009-1.jpg"/>
          <p:cNvPicPr preferRelativeResize="0"/>
          <p:nvPr/>
        </p:nvPicPr>
        <p:blipFill rotWithShape="1">
          <a:blip r:embed="rId3">
            <a:alphaModFix/>
          </a:blip>
          <a:srcRect/>
          <a:stretch/>
        </p:blipFill>
        <p:spPr>
          <a:xfrm>
            <a:off x="381000" y="1981200"/>
            <a:ext cx="3547152" cy="2373658"/>
          </a:xfrm>
          <a:prstGeom prst="rect">
            <a:avLst/>
          </a:prstGeom>
          <a:blipFill rotWithShape="1">
            <a:blip r:embed="rId4">
              <a:alphaModFix amt="5000"/>
            </a:blip>
            <a:tile tx="0" ty="0" sx="100000" sy="100000" flip="none" algn="tl"/>
          </a:blipFill>
          <a:ln>
            <a:noFill/>
          </a:ln>
          <a:effectLst>
            <a:outerShdw sx="2000" sy="2000" algn="ctr" rotWithShape="0">
              <a:srgbClr val="000000"/>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4"/>
          <p:cNvPicPr preferRelativeResize="0"/>
          <p:nvPr/>
        </p:nvPicPr>
        <p:blipFill rotWithShape="1">
          <a:blip r:embed="rId3">
            <a:alphaModFix/>
          </a:blip>
          <a:srcRect/>
          <a:stretch/>
        </p:blipFill>
        <p:spPr>
          <a:xfrm>
            <a:off x="381000" y="990600"/>
            <a:ext cx="8305800" cy="4648200"/>
          </a:xfrm>
          <a:prstGeom prst="roundRect">
            <a:avLst>
              <a:gd name="adj" fmla="val 16667"/>
            </a:avLst>
          </a:prstGeom>
          <a:noFill/>
          <a:ln>
            <a:noFill/>
          </a:ln>
        </p:spPr>
      </p:pic>
      <p:sp>
        <p:nvSpPr>
          <p:cNvPr id="303" name="Google Shape;303;p14"/>
          <p:cNvSpPr/>
          <p:nvPr/>
        </p:nvSpPr>
        <p:spPr>
          <a:xfrm>
            <a:off x="381000" y="990600"/>
            <a:ext cx="8305800" cy="4648200"/>
          </a:xfrm>
          <a:prstGeom prst="roundRect">
            <a:avLst>
              <a:gd name="adj" fmla="val 16667"/>
            </a:avLst>
          </a:prstGeom>
          <a:solidFill>
            <a:srgbClr val="7F7F7F">
              <a:alpha val="68627"/>
            </a:srgbClr>
          </a:solidFill>
          <a:ln w="25400" cap="flat" cmpd="sng">
            <a:solidFill>
              <a:srgbClr val="FFB81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Describe any opportunities that the public has had to provide comments on the project. Include any public meetings, council meetings or direct landowner contact. </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WYDOT’s current Public Involvement Handbook can be found on the WYDOT website. </a:t>
            </a:r>
            <a:endParaRPr/>
          </a:p>
        </p:txBody>
      </p:sp>
      <p:sp>
        <p:nvSpPr>
          <p:cNvPr id="304" name="Google Shape;304;p14"/>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888888"/>
                </a:solidFill>
                <a:latin typeface="Trebuchet MS"/>
                <a:ea typeface="Trebuchet MS"/>
                <a:cs typeface="Trebuchet MS"/>
                <a:sym typeface="Trebuchet MS"/>
              </a:rPr>
              <a:t>Public Participation</a:t>
            </a:r>
            <a:endParaRPr sz="2400">
              <a:solidFill>
                <a:srgbClr val="888888"/>
              </a:solidFill>
              <a:latin typeface="Trebuchet MS"/>
              <a:ea typeface="Trebuchet MS"/>
              <a:cs typeface="Trebuchet MS"/>
              <a:sym typeface="Trebuchet MS"/>
            </a:endParaRPr>
          </a:p>
        </p:txBody>
      </p:sp>
      <p:sp>
        <p:nvSpPr>
          <p:cNvPr id="305" name="Google Shape;305;p14"/>
          <p:cNvSpPr/>
          <p:nvPr/>
        </p:nvSpPr>
        <p:spPr>
          <a:xfrm>
            <a:off x="533400" y="4343400"/>
            <a:ext cx="8001000" cy="762000"/>
          </a:xfrm>
          <a:prstGeom prst="roundRect">
            <a:avLst>
              <a:gd name="adj" fmla="val 16667"/>
            </a:avLst>
          </a:prstGeom>
          <a:solidFill>
            <a:schemeClr val="lt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Trebuchet MS"/>
                <a:ea typeface="Trebuchet MS"/>
                <a:cs typeface="Trebuchet MS"/>
                <a:sym typeface="Trebuchet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http://www.dot.state.wy.us/home/news_info/public_involvement.html</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3" name="Picture 2"/>
          <p:cNvPicPr>
            <a:picLocks noChangeAspect="1"/>
          </p:cNvPicPr>
          <p:nvPr/>
        </p:nvPicPr>
        <p:blipFill>
          <a:blip r:embed="rId3"/>
          <a:stretch>
            <a:fillRect/>
          </a:stretch>
        </p:blipFill>
        <p:spPr>
          <a:xfrm>
            <a:off x="3377712" y="746125"/>
            <a:ext cx="5150652" cy="60065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3043818" y="746125"/>
            <a:ext cx="5320493" cy="6197883"/>
          </a:xfrm>
          <a:prstGeom prst="rect">
            <a:avLst/>
          </a:prstGeom>
        </p:spPr>
      </p:pic>
    </p:spTree>
    <p:extLst>
      <p:ext uri="{BB962C8B-B14F-4D97-AF65-F5344CB8AC3E}">
        <p14:creationId xmlns:p14="http://schemas.microsoft.com/office/powerpoint/2010/main" val="309432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3" name="Picture 2"/>
          <p:cNvPicPr>
            <a:picLocks noChangeAspect="1"/>
          </p:cNvPicPr>
          <p:nvPr/>
        </p:nvPicPr>
        <p:blipFill>
          <a:blip r:embed="rId3"/>
          <a:stretch>
            <a:fillRect/>
          </a:stretch>
        </p:blipFill>
        <p:spPr>
          <a:xfrm>
            <a:off x="2394299" y="1536605"/>
            <a:ext cx="6719111" cy="3714406"/>
          </a:xfrm>
          <a:prstGeom prst="rect">
            <a:avLst/>
          </a:prstGeom>
        </p:spPr>
      </p:pic>
    </p:spTree>
    <p:extLst>
      <p:ext uri="{BB962C8B-B14F-4D97-AF65-F5344CB8AC3E}">
        <p14:creationId xmlns:p14="http://schemas.microsoft.com/office/powerpoint/2010/main" val="402060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3168336" y="746125"/>
            <a:ext cx="4947186" cy="5897738"/>
          </a:xfrm>
          <a:prstGeom prst="rect">
            <a:avLst/>
          </a:prstGeom>
        </p:spPr>
      </p:pic>
    </p:spTree>
    <p:extLst>
      <p:ext uri="{BB962C8B-B14F-4D97-AF65-F5344CB8AC3E}">
        <p14:creationId xmlns:p14="http://schemas.microsoft.com/office/powerpoint/2010/main" val="216901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3172321" y="746125"/>
            <a:ext cx="4984852" cy="5983302"/>
          </a:xfrm>
          <a:prstGeom prst="rect">
            <a:avLst/>
          </a:prstGeom>
        </p:spPr>
      </p:pic>
    </p:spTree>
    <p:extLst>
      <p:ext uri="{BB962C8B-B14F-4D97-AF65-F5344CB8AC3E}">
        <p14:creationId xmlns:p14="http://schemas.microsoft.com/office/powerpoint/2010/main" val="159133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descr="topic-nepa-triangle.jpg"/>
          <p:cNvPicPr preferRelativeResize="0">
            <a:picLocks noGrp="1"/>
          </p:cNvPicPr>
          <p:nvPr>
            <p:ph type="body" idx="1"/>
          </p:nvPr>
        </p:nvPicPr>
        <p:blipFill rotWithShape="1">
          <a:blip r:embed="rId3">
            <a:alphaModFix/>
          </a:blip>
          <a:srcRect/>
          <a:stretch/>
        </p:blipFill>
        <p:spPr>
          <a:xfrm>
            <a:off x="3733800" y="381000"/>
            <a:ext cx="5040331" cy="5821363"/>
          </a:xfrm>
          <a:prstGeom prst="rect">
            <a:avLst/>
          </a:prstGeom>
          <a:noFill/>
          <a:ln>
            <a:noFill/>
          </a:ln>
        </p:spPr>
      </p:pic>
      <p:sp>
        <p:nvSpPr>
          <p:cNvPr id="100" name="Google Shape;100;p2"/>
          <p:cNvSpPr txBox="1">
            <a:spLocks noGrp="1"/>
          </p:cNvSpPr>
          <p:nvPr>
            <p:ph type="ftr" idx="11"/>
          </p:nvPr>
        </p:nvSpPr>
        <p:spPr>
          <a:xfrm>
            <a:off x="152400" y="2286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888888"/>
                </a:solidFill>
                <a:latin typeface="Trebuchet MS"/>
                <a:ea typeface="Trebuchet MS"/>
                <a:cs typeface="Trebuchet MS"/>
                <a:sym typeface="Trebuchet MS"/>
              </a:rPr>
              <a:t>Overview of NEPA</a:t>
            </a:r>
            <a:endParaRPr sz="2400">
              <a:solidFill>
                <a:srgbClr val="888888"/>
              </a:solidFill>
              <a:latin typeface="Trebuchet MS"/>
              <a:ea typeface="Trebuchet MS"/>
              <a:cs typeface="Trebuchet MS"/>
              <a:sym typeface="Trebuchet MS"/>
            </a:endParaRPr>
          </a:p>
        </p:txBody>
      </p:sp>
      <p:pic>
        <p:nvPicPr>
          <p:cNvPr id="101" name="Google Shape;101;p2" descr="FHWA logo.png"/>
          <p:cNvPicPr preferRelativeResize="0"/>
          <p:nvPr/>
        </p:nvPicPr>
        <p:blipFill rotWithShape="1">
          <a:blip r:embed="rId4">
            <a:alphaModFix/>
          </a:blip>
          <a:srcRect/>
          <a:stretch/>
        </p:blipFill>
        <p:spPr>
          <a:xfrm>
            <a:off x="5562600" y="2352675"/>
            <a:ext cx="1381125" cy="1381125"/>
          </a:xfrm>
          <a:prstGeom prst="rect">
            <a:avLst/>
          </a:prstGeom>
          <a:noFill/>
          <a:ln>
            <a:noFill/>
          </a:ln>
        </p:spPr>
      </p:pic>
      <p:sp>
        <p:nvSpPr>
          <p:cNvPr id="102" name="Google Shape;102;p2"/>
          <p:cNvSpPr/>
          <p:nvPr/>
        </p:nvSpPr>
        <p:spPr>
          <a:xfrm>
            <a:off x="-381000" y="838200"/>
            <a:ext cx="52578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03" name="Google Shape;103;p2"/>
          <p:cNvSpPr/>
          <p:nvPr/>
        </p:nvSpPr>
        <p:spPr>
          <a:xfrm>
            <a:off x="-533400" y="1600200"/>
            <a:ext cx="49530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04" name="Google Shape;104;p2"/>
          <p:cNvSpPr/>
          <p:nvPr/>
        </p:nvSpPr>
        <p:spPr>
          <a:xfrm>
            <a:off x="-762000" y="2362200"/>
            <a:ext cx="47244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05" name="Google Shape;105;p2"/>
          <p:cNvSpPr/>
          <p:nvPr/>
        </p:nvSpPr>
        <p:spPr>
          <a:xfrm>
            <a:off x="-1143000" y="3124200"/>
            <a:ext cx="47244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06" name="Google Shape;106;p2"/>
          <p:cNvSpPr/>
          <p:nvPr/>
        </p:nvSpPr>
        <p:spPr>
          <a:xfrm rot="-5400000">
            <a:off x="1638300" y="4914900"/>
            <a:ext cx="2590800" cy="3810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a:solidFill>
                  <a:schemeClr val="lt1"/>
                </a:solidFill>
                <a:latin typeface="Trebuchet MS"/>
                <a:ea typeface="Trebuchet MS"/>
                <a:cs typeface="Trebuchet MS"/>
                <a:sym typeface="Trebuchet MS"/>
              </a:rPr>
              <a:t>Make Informed Decisions</a:t>
            </a:r>
            <a:endParaRPr sz="1400">
              <a:solidFill>
                <a:schemeClr val="lt1"/>
              </a:solidFill>
              <a:latin typeface="Trebuchet MS"/>
              <a:ea typeface="Trebuchet MS"/>
              <a:cs typeface="Trebuchet MS"/>
              <a:sym typeface="Trebuchet MS"/>
            </a:endParaRPr>
          </a:p>
        </p:txBody>
      </p:sp>
      <p:sp>
        <p:nvSpPr>
          <p:cNvPr id="107" name="Google Shape;107;p2"/>
          <p:cNvSpPr/>
          <p:nvPr/>
        </p:nvSpPr>
        <p:spPr>
          <a:xfrm rot="-5400000">
            <a:off x="1981200" y="4953000"/>
            <a:ext cx="2590800" cy="304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a:solidFill>
                  <a:schemeClr val="lt1"/>
                </a:solidFill>
                <a:latin typeface="Trebuchet MS"/>
                <a:ea typeface="Trebuchet MS"/>
                <a:cs typeface="Trebuchet MS"/>
                <a:sym typeface="Trebuchet MS"/>
              </a:rPr>
              <a:t> Increase Citizen Involvement</a:t>
            </a:r>
            <a:endParaRPr sz="1400">
              <a:solidFill>
                <a:schemeClr val="lt1"/>
              </a:solidFill>
              <a:latin typeface="Trebuchet MS"/>
              <a:ea typeface="Trebuchet MS"/>
              <a:cs typeface="Trebuchet MS"/>
              <a:sym typeface="Trebuchet MS"/>
            </a:endParaRPr>
          </a:p>
        </p:txBody>
      </p:sp>
      <p:sp>
        <p:nvSpPr>
          <p:cNvPr id="108" name="Google Shape;108;p2"/>
          <p:cNvSpPr txBox="1"/>
          <p:nvPr/>
        </p:nvSpPr>
        <p:spPr>
          <a:xfrm>
            <a:off x="1066800" y="968514"/>
            <a:ext cx="480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rebuchet MS"/>
                <a:ea typeface="Trebuchet MS"/>
                <a:cs typeface="Trebuchet MS"/>
                <a:sym typeface="Trebuchet MS"/>
              </a:rPr>
              <a:t>1969 NEPA Enacted by Congress</a:t>
            </a:r>
            <a:endParaRPr/>
          </a:p>
          <a:p>
            <a:pPr marL="0" marR="0" lvl="0" indent="0" algn="l" rtl="0">
              <a:spcBef>
                <a:spcPts val="0"/>
              </a:spcBef>
              <a:spcAft>
                <a:spcPts val="0"/>
              </a:spcAft>
              <a:buNone/>
            </a:pPr>
            <a:endParaRPr sz="2000">
              <a:solidFill>
                <a:schemeClr val="lt1"/>
              </a:solidFill>
              <a:latin typeface="Trebuchet MS"/>
              <a:ea typeface="Trebuchet MS"/>
              <a:cs typeface="Trebuchet MS"/>
              <a:sym typeface="Trebuchet MS"/>
            </a:endParaRPr>
          </a:p>
        </p:txBody>
      </p:sp>
      <p:sp>
        <p:nvSpPr>
          <p:cNvPr id="109" name="Google Shape;109;p2"/>
          <p:cNvSpPr txBox="1"/>
          <p:nvPr/>
        </p:nvSpPr>
        <p:spPr>
          <a:xfrm>
            <a:off x="-457200" y="1733490"/>
            <a:ext cx="48006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lt1"/>
                </a:solidFill>
                <a:latin typeface="Trebuchet MS"/>
                <a:ea typeface="Trebuchet MS"/>
                <a:cs typeface="Trebuchet MS"/>
                <a:sym typeface="Trebuchet MS"/>
              </a:rPr>
              <a:t>First Major Environmental Law</a:t>
            </a:r>
            <a:endParaRPr sz="2000">
              <a:solidFill>
                <a:schemeClr val="lt1"/>
              </a:solidFill>
              <a:latin typeface="Trebuchet MS"/>
              <a:ea typeface="Trebuchet MS"/>
              <a:cs typeface="Trebuchet MS"/>
              <a:sym typeface="Trebuchet MS"/>
            </a:endParaRPr>
          </a:p>
        </p:txBody>
      </p:sp>
      <p:sp>
        <p:nvSpPr>
          <p:cNvPr id="110" name="Google Shape;110;p2"/>
          <p:cNvSpPr txBox="1"/>
          <p:nvPr/>
        </p:nvSpPr>
        <p:spPr>
          <a:xfrm>
            <a:off x="-1371600" y="2514600"/>
            <a:ext cx="52578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lt1"/>
                </a:solidFill>
                <a:latin typeface="Trebuchet MS"/>
                <a:ea typeface="Trebuchet MS"/>
                <a:cs typeface="Trebuchet MS"/>
                <a:sym typeface="Trebuchet MS"/>
              </a:rPr>
              <a:t>Evaluate Environmental Effects</a:t>
            </a:r>
            <a:endParaRPr sz="2000">
              <a:solidFill>
                <a:schemeClr val="lt1"/>
              </a:solidFill>
              <a:latin typeface="Trebuchet MS"/>
              <a:ea typeface="Trebuchet MS"/>
              <a:cs typeface="Trebuchet MS"/>
              <a:sym typeface="Trebuchet MS"/>
            </a:endParaRPr>
          </a:p>
        </p:txBody>
      </p:sp>
      <p:sp>
        <p:nvSpPr>
          <p:cNvPr id="111" name="Google Shape;111;p2"/>
          <p:cNvSpPr txBox="1"/>
          <p:nvPr/>
        </p:nvSpPr>
        <p:spPr>
          <a:xfrm>
            <a:off x="-1752600" y="3257490"/>
            <a:ext cx="52578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lt1"/>
                </a:solidFill>
                <a:latin typeface="Trebuchet MS"/>
                <a:ea typeface="Trebuchet MS"/>
                <a:cs typeface="Trebuchet MS"/>
                <a:sym typeface="Trebuchet MS"/>
              </a:rPr>
              <a:t>Two Major Purposes</a:t>
            </a:r>
            <a:endParaRPr sz="2000">
              <a:solidFill>
                <a:schemeClr val="lt1"/>
              </a:solidFill>
              <a:latin typeface="Trebuchet MS"/>
              <a:ea typeface="Trebuchet MS"/>
              <a:cs typeface="Trebuchet MS"/>
              <a:sym typeface="Trebuchet MS"/>
            </a:endParaRPr>
          </a:p>
        </p:txBody>
      </p:sp>
      <p:sp>
        <p:nvSpPr>
          <p:cNvPr id="112" name="Google Shape;112;p2"/>
          <p:cNvSpPr/>
          <p:nvPr/>
        </p:nvSpPr>
        <p:spPr>
          <a:xfrm>
            <a:off x="4191000" y="4953000"/>
            <a:ext cx="4267200" cy="1447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p:tgtEl>
                                          <p:spTgt spid="102"/>
                                        </p:tgtEl>
                                        <p:attrNameLst>
                                          <p:attrName>ppt_x</p:attrName>
                                        </p:attrNameLst>
                                      </p:cBhvr>
                                      <p:tavLst>
                                        <p:tav tm="0">
                                          <p:val>
                                            <p:strVal val="#ppt_x-1"/>
                                          </p:val>
                                        </p:tav>
                                        <p:tav tm="100000">
                                          <p:val>
                                            <p:strVal val="#ppt_x"/>
                                          </p:val>
                                        </p:tav>
                                      </p:tavLst>
                                    </p:anim>
                                  </p:childTnLst>
                                </p:cTn>
                              </p:par>
                              <p:par>
                                <p:cTn id="13" presetID="10"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2000"/>
                                        <p:tgtEl>
                                          <p:spTgt spid="10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03"/>
                                        </p:tgtEl>
                                        <p:attrNameLst>
                                          <p:attrName>style.visibility</p:attrName>
                                        </p:attrNameLst>
                                      </p:cBhvr>
                                      <p:to>
                                        <p:strVal val="visible"/>
                                      </p:to>
                                    </p:set>
                                    <p:anim calcmode="lin" valueType="num">
                                      <p:cBhvr additive="base">
                                        <p:cTn id="20" dur="500"/>
                                        <p:tgtEl>
                                          <p:spTgt spid="103"/>
                                        </p:tgtEl>
                                        <p:attrNameLst>
                                          <p:attrName>ppt_x</p:attrName>
                                        </p:attrNameLst>
                                      </p:cBhvr>
                                      <p:tavLst>
                                        <p:tav tm="0">
                                          <p:val>
                                            <p:strVal val="#ppt_x-1"/>
                                          </p:val>
                                        </p:tav>
                                        <p:tav tm="100000">
                                          <p:val>
                                            <p:strVal val="#ppt_x"/>
                                          </p:val>
                                        </p:tav>
                                      </p:tavLst>
                                    </p:anim>
                                  </p:childTnLst>
                                </p:cTn>
                              </p:par>
                              <p:par>
                                <p:cTn id="21" presetID="10" presetClass="entr" presetSubtype="0"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2000"/>
                                        <p:tgtEl>
                                          <p:spTgt spid="10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additive="base">
                                        <p:cTn id="28" dur="500"/>
                                        <p:tgtEl>
                                          <p:spTgt spid="104"/>
                                        </p:tgtEl>
                                        <p:attrNameLst>
                                          <p:attrName>ppt_x</p:attrName>
                                        </p:attrNameLst>
                                      </p:cBhvr>
                                      <p:tavLst>
                                        <p:tav tm="0">
                                          <p:val>
                                            <p:strVal val="#ppt_x-1"/>
                                          </p:val>
                                        </p:tav>
                                        <p:tav tm="100000">
                                          <p:val>
                                            <p:strVal val="#ppt_x"/>
                                          </p:val>
                                        </p:tav>
                                      </p:tavLst>
                                    </p:anim>
                                  </p:childTnLst>
                                </p:cTn>
                              </p:par>
                              <p:par>
                                <p:cTn id="29" presetID="10" presetClass="entr" presetSubtype="0"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20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p:tgtEl>
                                          <p:spTgt spid="105"/>
                                        </p:tgtEl>
                                        <p:attrNameLst>
                                          <p:attrName>ppt_x</p:attrName>
                                        </p:attrNameLst>
                                      </p:cBhvr>
                                      <p:tavLst>
                                        <p:tav tm="0">
                                          <p:val>
                                            <p:strVal val="#ppt_x-1"/>
                                          </p:val>
                                        </p:tav>
                                        <p:tav tm="100000">
                                          <p:val>
                                            <p:strVal val="#ppt_x"/>
                                          </p:val>
                                        </p:tav>
                                      </p:tavLst>
                                    </p:anim>
                                  </p:childTnLst>
                                </p:cTn>
                              </p:par>
                              <p:par>
                                <p:cTn id="37" presetID="10" presetClass="entr" presetSubtype="0" fill="hold"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2000"/>
                                        <p:tgtEl>
                                          <p:spTgt spid="111"/>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3041246" y="746125"/>
            <a:ext cx="5223459" cy="5646767"/>
          </a:xfrm>
          <a:prstGeom prst="rect">
            <a:avLst/>
          </a:prstGeom>
        </p:spPr>
      </p:pic>
    </p:spTree>
    <p:extLst>
      <p:ext uri="{BB962C8B-B14F-4D97-AF65-F5344CB8AC3E}">
        <p14:creationId xmlns:p14="http://schemas.microsoft.com/office/powerpoint/2010/main" val="283281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3063643" y="746125"/>
            <a:ext cx="4973016" cy="6111875"/>
          </a:xfrm>
          <a:prstGeom prst="rect">
            <a:avLst/>
          </a:prstGeom>
        </p:spPr>
      </p:pic>
    </p:spTree>
    <p:extLst>
      <p:ext uri="{BB962C8B-B14F-4D97-AF65-F5344CB8AC3E}">
        <p14:creationId xmlns:p14="http://schemas.microsoft.com/office/powerpoint/2010/main" val="1739814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2977400" y="746125"/>
            <a:ext cx="5235633" cy="5866144"/>
          </a:xfrm>
          <a:prstGeom prst="rect">
            <a:avLst/>
          </a:prstGeom>
        </p:spPr>
      </p:pic>
    </p:spTree>
    <p:extLst>
      <p:ext uri="{BB962C8B-B14F-4D97-AF65-F5344CB8AC3E}">
        <p14:creationId xmlns:p14="http://schemas.microsoft.com/office/powerpoint/2010/main" val="270003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3371461" y="746125"/>
            <a:ext cx="4613695" cy="6128114"/>
          </a:xfrm>
          <a:prstGeom prst="rect">
            <a:avLst/>
          </a:prstGeom>
        </p:spPr>
      </p:pic>
    </p:spTree>
    <p:extLst>
      <p:ext uri="{BB962C8B-B14F-4D97-AF65-F5344CB8AC3E}">
        <p14:creationId xmlns:p14="http://schemas.microsoft.com/office/powerpoint/2010/main" val="3831849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3087967" y="746125"/>
            <a:ext cx="4969617" cy="6072321"/>
          </a:xfrm>
          <a:prstGeom prst="rect">
            <a:avLst/>
          </a:prstGeom>
        </p:spPr>
      </p:pic>
    </p:spTree>
    <p:extLst>
      <p:ext uri="{BB962C8B-B14F-4D97-AF65-F5344CB8AC3E}">
        <p14:creationId xmlns:p14="http://schemas.microsoft.com/office/powerpoint/2010/main" val="332489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LPA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2115902" y="1864722"/>
            <a:ext cx="6306430" cy="2838846"/>
          </a:xfrm>
          <a:prstGeom prst="rect">
            <a:avLst/>
          </a:prstGeom>
        </p:spPr>
      </p:pic>
    </p:spTree>
    <p:extLst>
      <p:ext uri="{BB962C8B-B14F-4D97-AF65-F5344CB8AC3E}">
        <p14:creationId xmlns:p14="http://schemas.microsoft.com/office/powerpoint/2010/main" val="1507966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2" name="TextBox 1"/>
          <p:cNvSpPr txBox="1"/>
          <p:nvPr/>
        </p:nvSpPr>
        <p:spPr>
          <a:xfrm>
            <a:off x="2073244" y="1874067"/>
            <a:ext cx="6228784" cy="2308324"/>
          </a:xfrm>
          <a:prstGeom prst="rect">
            <a:avLst/>
          </a:prstGeom>
          <a:noFill/>
        </p:spPr>
        <p:txBody>
          <a:bodyPr wrap="square" rtlCol="0">
            <a:prstTxWarp prst="textDoubleWave1">
              <a:avLst/>
            </a:prstTxWarp>
            <a:spAutoFit/>
          </a:bodyPr>
          <a:lstStyle/>
          <a:p>
            <a:endParaRPr lang="en-US" dirty="0"/>
          </a:p>
          <a:p>
            <a:endParaRPr lang="en-US" dirty="0" smtClean="0"/>
          </a:p>
          <a:p>
            <a:r>
              <a:rPr lang="en-US" sz="8800" dirty="0" smtClean="0">
                <a:ln w="0"/>
                <a:solidFill>
                  <a:schemeClr val="accent1"/>
                </a:solidFill>
                <a:effectLst>
                  <a:outerShdw blurRad="38100" dist="25400" dir="5400000" algn="ctr" rotWithShape="0">
                    <a:srgbClr val="6E747A">
                      <a:alpha val="43000"/>
                    </a:srgbClr>
                  </a:outerShdw>
                </a:effectLst>
              </a:rPr>
              <a:t>Questions</a:t>
            </a:r>
            <a:endParaRPr lang="en-US" sz="8800" dirty="0">
              <a:ln w="0"/>
              <a:solidFill>
                <a:schemeClr val="accent1"/>
              </a:solidFill>
              <a:effectLst>
                <a:outerShdw blurRad="38100" dist="25400" dir="5400000" algn="ctr" rotWithShape="0">
                  <a:srgbClr val="6E747A">
                    <a:alpha val="43000"/>
                  </a:srgbClr>
                </a:outerShdw>
              </a:effectLst>
            </a:endParaRPr>
          </a:p>
          <a:p>
            <a:endParaRPr lang="en-US" dirty="0" smtClean="0"/>
          </a:p>
          <a:p>
            <a:endParaRPr lang="en-US" dirty="0"/>
          </a:p>
        </p:txBody>
      </p:sp>
    </p:spTree>
    <p:extLst>
      <p:ext uri="{BB962C8B-B14F-4D97-AF65-F5344CB8AC3E}">
        <p14:creationId xmlns:p14="http://schemas.microsoft.com/office/powerpoint/2010/main" val="97667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ftr" idx="11"/>
          </p:nvPr>
        </p:nvSpPr>
        <p:spPr>
          <a:xfrm>
            <a:off x="152400" y="2286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7F7F7F"/>
                </a:solidFill>
                <a:latin typeface="Trebuchet MS"/>
                <a:ea typeface="Trebuchet MS"/>
                <a:cs typeface="Trebuchet MS"/>
                <a:sym typeface="Trebuchet MS"/>
              </a:rPr>
              <a:t>More Information on NEPA</a:t>
            </a:r>
            <a:endParaRPr sz="2400">
              <a:solidFill>
                <a:srgbClr val="7F7F7F"/>
              </a:solidFill>
              <a:latin typeface="Trebuchet MS"/>
              <a:ea typeface="Trebuchet MS"/>
              <a:cs typeface="Trebuchet MS"/>
              <a:sym typeface="Trebuchet MS"/>
            </a:endParaRPr>
          </a:p>
        </p:txBody>
      </p:sp>
      <p:sp>
        <p:nvSpPr>
          <p:cNvPr id="119" name="Google Shape;119;p3"/>
          <p:cNvSpPr/>
          <p:nvPr/>
        </p:nvSpPr>
        <p:spPr>
          <a:xfrm>
            <a:off x="2819400" y="914400"/>
            <a:ext cx="7315200" cy="5257800"/>
          </a:xfrm>
          <a:prstGeom prst="roundRect">
            <a:avLst>
              <a:gd name="adj" fmla="val 16667"/>
            </a:avLst>
          </a:prstGeom>
          <a:solidFill>
            <a:srgbClr val="FFB81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Trebuchet MS"/>
              <a:ea typeface="Trebuchet MS"/>
              <a:cs typeface="Trebuchet MS"/>
              <a:sym typeface="Trebuchet MS"/>
            </a:endParaRPr>
          </a:p>
        </p:txBody>
      </p:sp>
      <p:sp>
        <p:nvSpPr>
          <p:cNvPr id="120" name="Google Shape;120;p3"/>
          <p:cNvSpPr txBox="1"/>
          <p:nvPr/>
        </p:nvSpPr>
        <p:spPr>
          <a:xfrm>
            <a:off x="2971800" y="1492508"/>
            <a:ext cx="6019800"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rebuchet MS"/>
                <a:ea typeface="Trebuchet MS"/>
                <a:cs typeface="Trebuchet MS"/>
                <a:sym typeface="Trebuchet MS"/>
              </a:rPr>
              <a:t>WYDOT Environmental Services webpage </a:t>
            </a:r>
            <a:endParaRPr sz="2800" b="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u="sng" dirty="0">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http://www.dot.state.wy.us/home/engineering_technical_programs/environmental_services.html</a:t>
            </a:r>
            <a:endParaRPr sz="1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b="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800" dirty="0">
                <a:solidFill>
                  <a:schemeClr val="dk1"/>
                </a:solidFill>
                <a:latin typeface="Trebuchet MS"/>
                <a:ea typeface="Trebuchet MS"/>
                <a:cs typeface="Trebuchet MS"/>
                <a:sym typeface="Trebuchet MS"/>
              </a:rPr>
              <a:t>FHWA Environmental Review Toolkit</a:t>
            </a:r>
            <a:endParaRPr sz="2800" b="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u="sng" dirty="0">
                <a:solidFill>
                  <a:schemeClr val="dk1"/>
                </a:solidFill>
                <a:latin typeface="Trebuchet MS"/>
                <a:ea typeface="Trebuchet MS"/>
                <a:cs typeface="Trebuchet MS"/>
                <a:sym typeface="Trebuchet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https://www.environment.fhwa.dot.gov/</a:t>
            </a:r>
            <a:endParaRPr sz="1800" b="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800" dirty="0">
                <a:solidFill>
                  <a:schemeClr val="dk1"/>
                </a:solidFill>
                <a:latin typeface="Trebuchet MS"/>
                <a:ea typeface="Trebuchet MS"/>
                <a:cs typeface="Trebuchet MS"/>
                <a:sym typeface="Trebuchet MS"/>
              </a:rPr>
              <a:t>Code of Federal Regulations (23 CFR 771)</a:t>
            </a:r>
            <a:endParaRPr sz="2800" b="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u="sng" dirty="0">
                <a:solidFill>
                  <a:schemeClr val="dk1"/>
                </a:solidFill>
                <a:latin typeface="Trebuchet MS"/>
                <a:ea typeface="Trebuchet MS"/>
                <a:cs typeface="Trebuchet MS"/>
                <a:sym typeface="Trebuchet M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https://www.ecfr.gov</a:t>
            </a:r>
            <a:endParaRPr sz="1800" b="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dirty="0">
                <a:solidFill>
                  <a:schemeClr val="dk1"/>
                </a:solidFill>
                <a:latin typeface="Trebuchet MS"/>
                <a:ea typeface="Trebuchet MS"/>
                <a:cs typeface="Trebuchet MS"/>
                <a:sym typeface="Trebuchet MS"/>
              </a:rPr>
              <a:t/>
            </a:r>
            <a:br>
              <a:rPr lang="en-US" sz="2400" dirty="0">
                <a:solidFill>
                  <a:schemeClr val="dk1"/>
                </a:solidFill>
                <a:latin typeface="Trebuchet MS"/>
                <a:ea typeface="Trebuchet MS"/>
                <a:cs typeface="Trebuchet MS"/>
                <a:sym typeface="Trebuchet MS"/>
              </a:rPr>
            </a:br>
            <a:endParaRPr sz="2400" dirty="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p:tgtEl>
                                          <p:spTgt spid="11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rot="2557677">
            <a:off x="2964270" y="3977360"/>
            <a:ext cx="838200" cy="304800"/>
          </a:xfrm>
          <a:prstGeom prst="rightArrow">
            <a:avLst>
              <a:gd name="adj1" fmla="val 50000"/>
              <a:gd name="adj2" fmla="val 50000"/>
            </a:avLst>
          </a:prstGeom>
          <a:solidFill>
            <a:srgbClr val="FFB81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27" name="Google Shape;127;p4"/>
          <p:cNvPicPr preferRelativeResize="0"/>
          <p:nvPr/>
        </p:nvPicPr>
        <p:blipFill rotWithShape="1">
          <a:blip r:embed="rId3">
            <a:alphaModFix/>
          </a:blip>
          <a:srcRect/>
          <a:stretch/>
        </p:blipFill>
        <p:spPr>
          <a:xfrm>
            <a:off x="6477000" y="609600"/>
            <a:ext cx="1981200" cy="2690884"/>
          </a:xfrm>
          <a:prstGeom prst="rect">
            <a:avLst/>
          </a:prstGeom>
          <a:noFill/>
          <a:ln>
            <a:noFill/>
          </a:ln>
        </p:spPr>
      </p:pic>
      <p:pic>
        <p:nvPicPr>
          <p:cNvPr id="128" name="Google Shape;128;p4"/>
          <p:cNvPicPr preferRelativeResize="0"/>
          <p:nvPr/>
        </p:nvPicPr>
        <p:blipFill rotWithShape="1">
          <a:blip r:embed="rId4">
            <a:alphaModFix/>
          </a:blip>
          <a:srcRect/>
          <a:stretch/>
        </p:blipFill>
        <p:spPr>
          <a:xfrm>
            <a:off x="5562600" y="2603973"/>
            <a:ext cx="2133600" cy="2044227"/>
          </a:xfrm>
          <a:prstGeom prst="rect">
            <a:avLst/>
          </a:prstGeom>
          <a:noFill/>
          <a:ln>
            <a:noFill/>
          </a:ln>
        </p:spPr>
      </p:pic>
      <p:sp>
        <p:nvSpPr>
          <p:cNvPr id="129" name="Google Shape;129;p4"/>
          <p:cNvSpPr txBox="1">
            <a:spLocks noGrp="1"/>
          </p:cNvSpPr>
          <p:nvPr>
            <p:ph type="ftr" idx="11"/>
          </p:nvPr>
        </p:nvSpPr>
        <p:spPr>
          <a:xfrm>
            <a:off x="152400" y="2286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888888"/>
                </a:solidFill>
                <a:latin typeface="Trebuchet MS"/>
                <a:ea typeface="Trebuchet MS"/>
                <a:cs typeface="Trebuchet MS"/>
                <a:sym typeface="Trebuchet MS"/>
              </a:rPr>
              <a:t>How NEPA Affects Local Agencies</a:t>
            </a:r>
            <a:endParaRPr sz="2400">
              <a:solidFill>
                <a:srgbClr val="888888"/>
              </a:solidFill>
              <a:latin typeface="Trebuchet MS"/>
              <a:ea typeface="Trebuchet MS"/>
              <a:cs typeface="Trebuchet MS"/>
              <a:sym typeface="Trebuchet MS"/>
            </a:endParaRPr>
          </a:p>
        </p:txBody>
      </p:sp>
      <p:pic>
        <p:nvPicPr>
          <p:cNvPr id="130" name="Google Shape;130;p4" descr="currency-2022440__340.png"/>
          <p:cNvPicPr preferRelativeResize="0"/>
          <p:nvPr/>
        </p:nvPicPr>
        <p:blipFill rotWithShape="1">
          <a:blip r:embed="rId5">
            <a:alphaModFix/>
          </a:blip>
          <a:srcRect/>
          <a:stretch/>
        </p:blipFill>
        <p:spPr>
          <a:xfrm>
            <a:off x="4648200" y="838200"/>
            <a:ext cx="1785545" cy="2362200"/>
          </a:xfrm>
          <a:prstGeom prst="rect">
            <a:avLst/>
          </a:prstGeom>
          <a:noFill/>
          <a:ln>
            <a:noFill/>
          </a:ln>
        </p:spPr>
      </p:pic>
      <p:pic>
        <p:nvPicPr>
          <p:cNvPr id="131" name="Google Shape;131;p4" descr="Target-Drawing.png"/>
          <p:cNvPicPr preferRelativeResize="0"/>
          <p:nvPr/>
        </p:nvPicPr>
        <p:blipFill rotWithShape="1">
          <a:blip r:embed="rId6">
            <a:alphaModFix/>
          </a:blip>
          <a:srcRect/>
          <a:stretch/>
        </p:blipFill>
        <p:spPr>
          <a:xfrm>
            <a:off x="5029200" y="5181600"/>
            <a:ext cx="1447800" cy="1447800"/>
          </a:xfrm>
          <a:prstGeom prst="rect">
            <a:avLst/>
          </a:prstGeom>
          <a:noFill/>
          <a:ln>
            <a:noFill/>
          </a:ln>
        </p:spPr>
      </p:pic>
      <p:sp>
        <p:nvSpPr>
          <p:cNvPr id="132" name="Google Shape;132;p4"/>
          <p:cNvSpPr/>
          <p:nvPr/>
        </p:nvSpPr>
        <p:spPr>
          <a:xfrm rot="2557677">
            <a:off x="754470" y="2148560"/>
            <a:ext cx="838200" cy="304800"/>
          </a:xfrm>
          <a:prstGeom prst="rightArrow">
            <a:avLst>
              <a:gd name="adj1" fmla="val 50000"/>
              <a:gd name="adj2" fmla="val 50000"/>
            </a:avLst>
          </a:prstGeom>
          <a:solidFill>
            <a:srgbClr val="012C9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33" name="Google Shape;133;p4"/>
          <p:cNvSpPr/>
          <p:nvPr/>
        </p:nvSpPr>
        <p:spPr>
          <a:xfrm>
            <a:off x="576648" y="1633152"/>
            <a:ext cx="1295400" cy="1295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34" name="Google Shape;134;p4" descr="FHWA logo.png"/>
          <p:cNvPicPr preferRelativeResize="0"/>
          <p:nvPr/>
        </p:nvPicPr>
        <p:blipFill rotWithShape="1">
          <a:blip r:embed="rId7">
            <a:alphaModFix/>
          </a:blip>
          <a:srcRect/>
          <a:stretch/>
        </p:blipFill>
        <p:spPr>
          <a:xfrm>
            <a:off x="457200" y="1600200"/>
            <a:ext cx="1381125" cy="1381125"/>
          </a:xfrm>
          <a:prstGeom prst="rect">
            <a:avLst/>
          </a:prstGeom>
          <a:noFill/>
          <a:ln>
            <a:noFill/>
          </a:ln>
        </p:spPr>
      </p:pic>
      <p:pic>
        <p:nvPicPr>
          <p:cNvPr id="135" name="Google Shape;135;p4" descr="WYDOTlogo_color_2014.png"/>
          <p:cNvPicPr preferRelativeResize="0"/>
          <p:nvPr/>
        </p:nvPicPr>
        <p:blipFill rotWithShape="1">
          <a:blip r:embed="rId8">
            <a:alphaModFix/>
          </a:blip>
          <a:srcRect/>
          <a:stretch/>
        </p:blipFill>
        <p:spPr>
          <a:xfrm>
            <a:off x="2438400" y="3124200"/>
            <a:ext cx="1828800" cy="1582059"/>
          </a:xfrm>
          <a:prstGeom prst="rect">
            <a:avLst/>
          </a:prstGeom>
          <a:noFill/>
          <a:ln>
            <a:noFill/>
          </a:ln>
        </p:spPr>
      </p:pic>
      <p:sp>
        <p:nvSpPr>
          <p:cNvPr id="136" name="Google Shape;136;p4"/>
          <p:cNvSpPr/>
          <p:nvPr/>
        </p:nvSpPr>
        <p:spPr>
          <a:xfrm rot="2544257">
            <a:off x="4069823" y="4731409"/>
            <a:ext cx="988922" cy="747981"/>
          </a:xfrm>
          <a:prstGeom prst="rightArrow">
            <a:avLst>
              <a:gd name="adj1" fmla="val 50000"/>
              <a:gd name="adj2" fmla="val 50000"/>
            </a:avLst>
          </a:prstGeom>
          <a:solidFill>
            <a:srgbClr val="FFB81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37" name="Google Shape;137;p4"/>
          <p:cNvSpPr/>
          <p:nvPr/>
        </p:nvSpPr>
        <p:spPr>
          <a:xfrm rot="2544257">
            <a:off x="1723054" y="2826409"/>
            <a:ext cx="988922" cy="747981"/>
          </a:xfrm>
          <a:prstGeom prst="rightArrow">
            <a:avLst>
              <a:gd name="adj1" fmla="val 50000"/>
              <a:gd name="adj2" fmla="val 50000"/>
            </a:avLst>
          </a:prstGeom>
          <a:solidFill>
            <a:srgbClr val="012C9C"/>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38" name="Google Shape;138;p4" descr="800px-Arrow_PPP_symbol.png"/>
          <p:cNvPicPr preferRelativeResize="0"/>
          <p:nvPr/>
        </p:nvPicPr>
        <p:blipFill rotWithShape="1">
          <a:blip r:embed="rId9">
            <a:alphaModFix/>
          </a:blip>
          <a:srcRect/>
          <a:stretch/>
        </p:blipFill>
        <p:spPr>
          <a:xfrm flipH="1">
            <a:off x="5486400" y="5715000"/>
            <a:ext cx="1602602" cy="6991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FHWA / WYDOT </a:t>
            </a:r>
            <a:r>
              <a:rPr lang="en-US" sz="2400" dirty="0" smtClean="0">
                <a:solidFill>
                  <a:srgbClr val="888888"/>
                </a:solidFill>
                <a:latin typeface="Trebuchet MS"/>
                <a:ea typeface="Trebuchet MS"/>
                <a:cs typeface="Trebuchet MS"/>
                <a:sym typeface="Trebuchet MS"/>
              </a:rPr>
              <a:t>and </a:t>
            </a:r>
            <a:r>
              <a:rPr lang="en-US" sz="2400" dirty="0">
                <a:solidFill>
                  <a:srgbClr val="888888"/>
                </a:solidFill>
                <a:latin typeface="Trebuchet MS"/>
                <a:ea typeface="Trebuchet MS"/>
                <a:cs typeface="Trebuchet MS"/>
                <a:sym typeface="Trebuchet MS"/>
              </a:rPr>
              <a:t>LPA Projects</a:t>
            </a:r>
            <a:endParaRPr sz="2400" dirty="0">
              <a:solidFill>
                <a:srgbClr val="888888"/>
              </a:solidFill>
              <a:latin typeface="Trebuchet MS"/>
              <a:ea typeface="Trebuchet MS"/>
              <a:cs typeface="Trebuchet MS"/>
              <a:sym typeface="Trebuchet MS"/>
            </a:endParaRPr>
          </a:p>
        </p:txBody>
      </p:sp>
      <p:pic>
        <p:nvPicPr>
          <p:cNvPr id="158" name="Google Shape;158;p6" descr="WYDOTlogo_color_2010.jpg"/>
          <p:cNvPicPr preferRelativeResize="0">
            <a:picLocks noGrp="1"/>
          </p:cNvPicPr>
          <p:nvPr>
            <p:ph type="body" idx="1"/>
          </p:nvPr>
        </p:nvPicPr>
        <p:blipFill rotWithShape="1">
          <a:blip r:embed="rId3">
            <a:alphaModFix/>
          </a:blip>
          <a:srcRect/>
          <a:stretch/>
        </p:blipFill>
        <p:spPr>
          <a:xfrm>
            <a:off x="2772231" y="1066800"/>
            <a:ext cx="1418769" cy="1219200"/>
          </a:xfrm>
          <a:prstGeom prst="rect">
            <a:avLst/>
          </a:prstGeom>
          <a:noFill/>
          <a:ln>
            <a:noFill/>
          </a:ln>
        </p:spPr>
      </p:pic>
      <p:pic>
        <p:nvPicPr>
          <p:cNvPr id="159" name="Google Shape;159;p6" descr="FHWA logo.png"/>
          <p:cNvPicPr preferRelativeResize="0"/>
          <p:nvPr/>
        </p:nvPicPr>
        <p:blipFill rotWithShape="1">
          <a:blip r:embed="rId4">
            <a:alphaModFix/>
          </a:blip>
          <a:srcRect/>
          <a:stretch/>
        </p:blipFill>
        <p:spPr>
          <a:xfrm>
            <a:off x="533400" y="1066800"/>
            <a:ext cx="1381125" cy="1381125"/>
          </a:xfrm>
          <a:prstGeom prst="rect">
            <a:avLst/>
          </a:prstGeom>
          <a:noFill/>
          <a:ln>
            <a:noFill/>
          </a:ln>
        </p:spPr>
      </p:pic>
      <p:pic>
        <p:nvPicPr>
          <p:cNvPr id="160" name="Google Shape;160;p6"/>
          <p:cNvPicPr preferRelativeResize="0"/>
          <p:nvPr/>
        </p:nvPicPr>
        <p:blipFill rotWithShape="1">
          <a:blip r:embed="rId5">
            <a:alphaModFix/>
          </a:blip>
          <a:srcRect/>
          <a:stretch/>
        </p:blipFill>
        <p:spPr>
          <a:xfrm>
            <a:off x="5410200" y="1828800"/>
            <a:ext cx="2235200" cy="3352800"/>
          </a:xfrm>
          <a:prstGeom prst="rect">
            <a:avLst/>
          </a:prstGeom>
          <a:noFill/>
          <a:ln>
            <a:noFill/>
          </a:ln>
        </p:spPr>
      </p:pic>
      <p:pic>
        <p:nvPicPr>
          <p:cNvPr id="161" name="Google Shape;161;p6"/>
          <p:cNvPicPr preferRelativeResize="0"/>
          <p:nvPr/>
        </p:nvPicPr>
        <p:blipFill rotWithShape="1">
          <a:blip r:embed="rId6">
            <a:alphaModFix/>
          </a:blip>
          <a:srcRect/>
          <a:stretch/>
        </p:blipFill>
        <p:spPr>
          <a:xfrm>
            <a:off x="1978368" y="1752600"/>
            <a:ext cx="841032" cy="628650"/>
          </a:xfrm>
          <a:prstGeom prst="rect">
            <a:avLst/>
          </a:prstGeom>
          <a:noFill/>
          <a:ln>
            <a:noFill/>
          </a:ln>
        </p:spPr>
      </p:pic>
      <p:pic>
        <p:nvPicPr>
          <p:cNvPr id="162" name="Google Shape;162;p6"/>
          <p:cNvPicPr preferRelativeResize="0"/>
          <p:nvPr/>
        </p:nvPicPr>
        <p:blipFill rotWithShape="1">
          <a:blip r:embed="rId5">
            <a:alphaModFix/>
          </a:blip>
          <a:srcRect/>
          <a:stretch/>
        </p:blipFill>
        <p:spPr>
          <a:xfrm>
            <a:off x="1795848" y="2514600"/>
            <a:ext cx="1219200" cy="1756095"/>
          </a:xfrm>
          <a:prstGeom prst="rect">
            <a:avLst/>
          </a:prstGeom>
          <a:noFill/>
          <a:ln>
            <a:noFill/>
          </a:ln>
        </p:spPr>
      </p:pic>
      <p:sp>
        <p:nvSpPr>
          <p:cNvPr id="163" name="Google Shape;163;p6"/>
          <p:cNvSpPr/>
          <p:nvPr/>
        </p:nvSpPr>
        <p:spPr>
          <a:xfrm>
            <a:off x="3276600" y="3048000"/>
            <a:ext cx="1828800" cy="762000"/>
          </a:xfrm>
          <a:prstGeom prst="rightArrow">
            <a:avLst>
              <a:gd name="adj1" fmla="val 50000"/>
              <a:gd name="adj2" fmla="val 50000"/>
            </a:avLst>
          </a:prstGeom>
          <a:solidFill>
            <a:srgbClr val="FFB81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2000"/>
                                        <p:tgtEl>
                                          <p:spTgt spid="16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ftr" idx="11"/>
          </p:nvPr>
        </p:nvSpPr>
        <p:spPr>
          <a:xfrm>
            <a:off x="247935" y="121692"/>
            <a:ext cx="7954370" cy="1011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FHWA / WYDOT </a:t>
            </a:r>
            <a:r>
              <a:rPr lang="en-US" sz="2400" dirty="0" smtClean="0">
                <a:solidFill>
                  <a:srgbClr val="888888"/>
                </a:solidFill>
                <a:latin typeface="Trebuchet MS"/>
                <a:ea typeface="Trebuchet MS"/>
                <a:cs typeface="Trebuchet MS"/>
                <a:sym typeface="Trebuchet MS"/>
              </a:rPr>
              <a:t>Programmatic Agreement regarding the processing of actions classified as Categorical </a:t>
            </a:r>
            <a:r>
              <a:rPr lang="en-US" sz="2400" dirty="0">
                <a:solidFill>
                  <a:srgbClr val="888888"/>
                </a:solidFill>
                <a:latin typeface="Trebuchet MS"/>
                <a:ea typeface="Trebuchet MS"/>
                <a:cs typeface="Trebuchet MS"/>
                <a:sym typeface="Trebuchet MS"/>
              </a:rPr>
              <a:t>Exclusions</a:t>
            </a:r>
            <a:endParaRPr sz="2400" dirty="0">
              <a:solidFill>
                <a:srgbClr val="888888"/>
              </a:solidFill>
              <a:latin typeface="Trebuchet MS"/>
              <a:ea typeface="Trebuchet MS"/>
              <a:cs typeface="Trebuchet MS"/>
              <a:sym typeface="Trebuchet MS"/>
            </a:endParaRPr>
          </a:p>
        </p:txBody>
      </p:sp>
      <p:sp>
        <p:nvSpPr>
          <p:cNvPr id="145" name="Google Shape;145;p5"/>
          <p:cNvSpPr/>
          <p:nvPr/>
        </p:nvSpPr>
        <p:spPr>
          <a:xfrm>
            <a:off x="3886200" y="4343400"/>
            <a:ext cx="5230763"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CE3-FHWA Approved</a:t>
            </a:r>
            <a:endParaRPr sz="2400">
              <a:solidFill>
                <a:schemeClr val="lt1"/>
              </a:solidFill>
              <a:latin typeface="Trebuchet MS"/>
              <a:ea typeface="Trebuchet MS"/>
              <a:cs typeface="Trebuchet MS"/>
              <a:sym typeface="Trebuchet MS"/>
            </a:endParaRPr>
          </a:p>
        </p:txBody>
      </p:sp>
      <p:sp>
        <p:nvSpPr>
          <p:cNvPr id="146" name="Google Shape;146;p5"/>
          <p:cNvSpPr/>
          <p:nvPr/>
        </p:nvSpPr>
        <p:spPr>
          <a:xfrm>
            <a:off x="4876799" y="2743200"/>
            <a:ext cx="4267201"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CE1-Batched </a:t>
            </a:r>
            <a:endParaRPr sz="2400">
              <a:solidFill>
                <a:schemeClr val="lt1"/>
              </a:solidFill>
              <a:latin typeface="Trebuchet MS"/>
              <a:ea typeface="Trebuchet MS"/>
              <a:cs typeface="Trebuchet MS"/>
              <a:sym typeface="Trebuchet MS"/>
            </a:endParaRPr>
          </a:p>
        </p:txBody>
      </p:sp>
      <p:sp>
        <p:nvSpPr>
          <p:cNvPr id="147" name="Google Shape;147;p5"/>
          <p:cNvSpPr/>
          <p:nvPr/>
        </p:nvSpPr>
        <p:spPr>
          <a:xfrm>
            <a:off x="4419600" y="3543300"/>
            <a:ext cx="4700105"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CE2-WYDOT Approved</a:t>
            </a:r>
            <a:endParaRPr sz="2400">
              <a:solidFill>
                <a:schemeClr val="lt1"/>
              </a:solidFill>
              <a:latin typeface="Trebuchet MS"/>
              <a:ea typeface="Trebuchet MS"/>
              <a:cs typeface="Trebuchet MS"/>
              <a:sym typeface="Trebuchet MS"/>
            </a:endParaRPr>
          </a:p>
        </p:txBody>
      </p:sp>
      <p:pic>
        <p:nvPicPr>
          <p:cNvPr id="148" name="Google Shape;148;p5" descr="WYDOTlogo_color_2010.jpg"/>
          <p:cNvPicPr preferRelativeResize="0">
            <a:picLocks noGrp="1"/>
          </p:cNvPicPr>
          <p:nvPr>
            <p:ph type="body" idx="1"/>
          </p:nvPr>
        </p:nvPicPr>
        <p:blipFill rotWithShape="1">
          <a:blip r:embed="rId3">
            <a:alphaModFix/>
          </a:blip>
          <a:srcRect/>
          <a:stretch/>
        </p:blipFill>
        <p:spPr>
          <a:xfrm>
            <a:off x="2772232" y="1066800"/>
            <a:ext cx="1281470" cy="1219200"/>
          </a:xfrm>
          <a:prstGeom prst="rect">
            <a:avLst/>
          </a:prstGeom>
          <a:noFill/>
          <a:ln>
            <a:noFill/>
          </a:ln>
        </p:spPr>
      </p:pic>
      <p:pic>
        <p:nvPicPr>
          <p:cNvPr id="149" name="Google Shape;149;p5" descr="FHWA logo.png"/>
          <p:cNvPicPr preferRelativeResize="0"/>
          <p:nvPr/>
        </p:nvPicPr>
        <p:blipFill rotWithShape="1">
          <a:blip r:embed="rId4">
            <a:alphaModFix/>
          </a:blip>
          <a:srcRect/>
          <a:stretch/>
        </p:blipFill>
        <p:spPr>
          <a:xfrm>
            <a:off x="533400" y="1066800"/>
            <a:ext cx="1247469" cy="1381125"/>
          </a:xfrm>
          <a:prstGeom prst="rect">
            <a:avLst/>
          </a:prstGeom>
          <a:noFill/>
          <a:ln>
            <a:noFill/>
          </a:ln>
        </p:spPr>
      </p:pic>
      <p:pic>
        <p:nvPicPr>
          <p:cNvPr id="150" name="Google Shape;150;p5"/>
          <p:cNvPicPr preferRelativeResize="0"/>
          <p:nvPr/>
        </p:nvPicPr>
        <p:blipFill rotWithShape="1">
          <a:blip r:embed="rId5">
            <a:alphaModFix/>
          </a:blip>
          <a:srcRect/>
          <a:stretch/>
        </p:blipFill>
        <p:spPr>
          <a:xfrm>
            <a:off x="1795848" y="2514600"/>
            <a:ext cx="1101214" cy="1756095"/>
          </a:xfrm>
          <a:prstGeom prst="rect">
            <a:avLst/>
          </a:prstGeom>
          <a:noFill/>
          <a:ln>
            <a:noFill/>
          </a:ln>
        </p:spPr>
      </p:pic>
      <p:pic>
        <p:nvPicPr>
          <p:cNvPr id="151" name="Google Shape;151;p5"/>
          <p:cNvPicPr preferRelativeResize="0"/>
          <p:nvPr/>
        </p:nvPicPr>
        <p:blipFill rotWithShape="1">
          <a:blip r:embed="rId6">
            <a:alphaModFix/>
          </a:blip>
          <a:srcRect/>
          <a:stretch/>
        </p:blipFill>
        <p:spPr>
          <a:xfrm>
            <a:off x="1978368" y="1752600"/>
            <a:ext cx="759642" cy="628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2000"/>
                                        <p:tgtEl>
                                          <p:spTgt spid="1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fade">
                                      <p:cBhvr>
                                        <p:cTn id="11" dur="2000"/>
                                        <p:tgtEl>
                                          <p:spTgt spid="15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p:tgtEl>
                                          <p:spTgt spid="146"/>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47"/>
                                        </p:tgtEl>
                                        <p:attrNameLst>
                                          <p:attrName>style.visibility</p:attrName>
                                        </p:attrNameLst>
                                      </p:cBhvr>
                                      <p:to>
                                        <p:strVal val="visible"/>
                                      </p:to>
                                    </p:set>
                                    <p:anim calcmode="lin" valueType="num">
                                      <p:cBhvr additive="base">
                                        <p:cTn id="21" dur="500"/>
                                        <p:tgtEl>
                                          <p:spTgt spid="147"/>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45"/>
                                        </p:tgtEl>
                                        <p:attrNameLst>
                                          <p:attrName>style.visibility</p:attrName>
                                        </p:attrNameLst>
                                      </p:cBhvr>
                                      <p:to>
                                        <p:strVal val="visible"/>
                                      </p:to>
                                    </p:set>
                                    <p:anim calcmode="lin" valueType="num">
                                      <p:cBhvr additive="base">
                                        <p:cTn id="26" dur="500"/>
                                        <p:tgtEl>
                                          <p:spTgt spid="1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7" descr="C:\Users\ramcgee.WYO\AppData\Local\Temp\SNAGHTML2caca29f.PNG"/>
          <p:cNvPicPr preferRelativeResize="0"/>
          <p:nvPr/>
        </p:nvPicPr>
        <p:blipFill rotWithShape="1">
          <a:blip r:embed="rId3">
            <a:alphaModFix/>
          </a:blip>
          <a:srcRect/>
          <a:stretch/>
        </p:blipFill>
        <p:spPr>
          <a:xfrm>
            <a:off x="1905000" y="2300624"/>
            <a:ext cx="7522089" cy="4785975"/>
          </a:xfrm>
          <a:prstGeom prst="rect">
            <a:avLst/>
          </a:prstGeom>
          <a:noFill/>
          <a:ln>
            <a:noFill/>
          </a:ln>
        </p:spPr>
      </p:pic>
      <p:sp>
        <p:nvSpPr>
          <p:cNvPr id="170" name="Google Shape;170;p7"/>
          <p:cNvSpPr txBox="1">
            <a:spLocks noGrp="1"/>
          </p:cNvSpPr>
          <p:nvPr>
            <p:ph type="ftr" idx="11"/>
          </p:nvPr>
        </p:nvSpPr>
        <p:spPr>
          <a:xfrm>
            <a:off x="152400" y="381000"/>
            <a:ext cx="71628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rgbClr val="888888"/>
                </a:solidFill>
                <a:latin typeface="Trebuchet MS"/>
                <a:ea typeface="Trebuchet MS"/>
                <a:cs typeface="Trebuchet MS"/>
                <a:sym typeface="Trebuchet MS"/>
              </a:rPr>
              <a:t>Before You Begin the </a:t>
            </a:r>
            <a:r>
              <a:rPr lang="en-US" sz="2400" dirty="0" smtClean="0">
                <a:solidFill>
                  <a:srgbClr val="888888"/>
                </a:solidFill>
                <a:latin typeface="Trebuchet MS"/>
                <a:ea typeface="Trebuchet MS"/>
                <a:cs typeface="Trebuchet MS"/>
                <a:sym typeface="Trebuchet MS"/>
              </a:rPr>
              <a:t>Environmental Form</a:t>
            </a:r>
            <a:endParaRPr sz="2400" dirty="0">
              <a:solidFill>
                <a:srgbClr val="888888"/>
              </a:solidFill>
              <a:latin typeface="Trebuchet MS"/>
              <a:ea typeface="Trebuchet MS"/>
              <a:cs typeface="Trebuchet MS"/>
              <a:sym typeface="Trebuchet MS"/>
            </a:endParaRPr>
          </a:p>
        </p:txBody>
      </p:sp>
      <p:pic>
        <p:nvPicPr>
          <p:cNvPr id="171" name="Google Shape;171;p7"/>
          <p:cNvPicPr preferRelativeResize="0"/>
          <p:nvPr/>
        </p:nvPicPr>
        <p:blipFill rotWithShape="1">
          <a:blip r:embed="rId4">
            <a:alphaModFix/>
          </a:blip>
          <a:srcRect/>
          <a:stretch/>
        </p:blipFill>
        <p:spPr>
          <a:xfrm>
            <a:off x="2514600" y="1600200"/>
            <a:ext cx="1473200" cy="2209800"/>
          </a:xfrm>
          <a:prstGeom prst="rect">
            <a:avLst/>
          </a:prstGeom>
          <a:noFill/>
          <a:ln>
            <a:noFill/>
          </a:ln>
        </p:spPr>
      </p:pic>
      <p:grpSp>
        <p:nvGrpSpPr>
          <p:cNvPr id="172" name="Google Shape;172;p7"/>
          <p:cNvGrpSpPr/>
          <p:nvPr/>
        </p:nvGrpSpPr>
        <p:grpSpPr>
          <a:xfrm>
            <a:off x="304799" y="1143000"/>
            <a:ext cx="1904997" cy="3379692"/>
            <a:chOff x="3048000" y="1586753"/>
            <a:chExt cx="359395" cy="3379692"/>
          </a:xfrm>
        </p:grpSpPr>
        <p:pic>
          <p:nvPicPr>
            <p:cNvPr id="173" name="Google Shape;173;p7"/>
            <p:cNvPicPr preferRelativeResize="0"/>
            <p:nvPr/>
          </p:nvPicPr>
          <p:blipFill rotWithShape="1">
            <a:blip r:embed="rId5">
              <a:alphaModFix/>
            </a:blip>
            <a:srcRect/>
            <a:stretch/>
          </p:blipFill>
          <p:spPr>
            <a:xfrm>
              <a:off x="3048000" y="1586753"/>
              <a:ext cx="359395" cy="1689847"/>
            </a:xfrm>
            <a:prstGeom prst="rect">
              <a:avLst/>
            </a:prstGeom>
            <a:noFill/>
            <a:ln>
              <a:noFill/>
            </a:ln>
          </p:spPr>
        </p:pic>
        <p:pic>
          <p:nvPicPr>
            <p:cNvPr id="174" name="Google Shape;174;p7"/>
            <p:cNvPicPr preferRelativeResize="0"/>
            <p:nvPr/>
          </p:nvPicPr>
          <p:blipFill rotWithShape="1">
            <a:blip r:embed="rId6">
              <a:alphaModFix/>
            </a:blip>
            <a:srcRect/>
            <a:stretch/>
          </p:blipFill>
          <p:spPr>
            <a:xfrm rot="10800000" flipH="1">
              <a:off x="3048000" y="3276598"/>
              <a:ext cx="359395" cy="1689847"/>
            </a:xfrm>
            <a:prstGeom prst="rect">
              <a:avLst/>
            </a:prstGeom>
            <a:noFill/>
            <a:ln>
              <a:noFill/>
            </a:ln>
          </p:spPr>
        </p:pic>
      </p:grpSp>
      <p:sp>
        <p:nvSpPr>
          <p:cNvPr id="175" name="Google Shape;175;p7"/>
          <p:cNvSpPr txBox="1"/>
          <p:nvPr/>
        </p:nvSpPr>
        <p:spPr>
          <a:xfrm>
            <a:off x="4572000" y="1676400"/>
            <a:ext cx="28956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http://www.dot.state.wy.us/home/engineering_technical_programs/environmental_services/LPA.html</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fade">
                                      <p:cBhvr>
                                        <p:cTn id="11"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p:nvPr/>
        </p:nvSpPr>
        <p:spPr>
          <a:xfrm>
            <a:off x="2590800" y="3276600"/>
            <a:ext cx="52578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Wyoming Game and Fish</a:t>
            </a:r>
            <a:endParaRPr sz="2400">
              <a:solidFill>
                <a:schemeClr val="lt1"/>
              </a:solidFill>
              <a:latin typeface="Trebuchet MS"/>
              <a:ea typeface="Trebuchet MS"/>
              <a:cs typeface="Trebuchet MS"/>
              <a:sym typeface="Trebuchet MS"/>
            </a:endParaRPr>
          </a:p>
        </p:txBody>
      </p:sp>
      <p:sp>
        <p:nvSpPr>
          <p:cNvPr id="182" name="Google Shape;182;p8"/>
          <p:cNvSpPr/>
          <p:nvPr/>
        </p:nvSpPr>
        <p:spPr>
          <a:xfrm>
            <a:off x="2590800" y="1104900"/>
            <a:ext cx="53340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U.S. Army Corps of Engineers</a:t>
            </a:r>
            <a:endParaRPr sz="2400">
              <a:solidFill>
                <a:schemeClr val="lt1"/>
              </a:solidFill>
              <a:latin typeface="Trebuchet MS"/>
              <a:ea typeface="Trebuchet MS"/>
              <a:cs typeface="Trebuchet MS"/>
              <a:sym typeface="Trebuchet MS"/>
            </a:endParaRPr>
          </a:p>
        </p:txBody>
      </p:sp>
      <p:sp>
        <p:nvSpPr>
          <p:cNvPr id="183" name="Google Shape;183;p8"/>
          <p:cNvSpPr/>
          <p:nvPr/>
        </p:nvSpPr>
        <p:spPr>
          <a:xfrm>
            <a:off x="2590800" y="2197100"/>
            <a:ext cx="52578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U.S. Fish and Wildlife Services</a:t>
            </a:r>
            <a:endParaRPr sz="2400">
              <a:solidFill>
                <a:schemeClr val="lt1"/>
              </a:solidFill>
              <a:latin typeface="Trebuchet MS"/>
              <a:ea typeface="Trebuchet MS"/>
              <a:cs typeface="Trebuchet MS"/>
              <a:sym typeface="Trebuchet MS"/>
            </a:endParaRPr>
          </a:p>
        </p:txBody>
      </p:sp>
      <p:sp>
        <p:nvSpPr>
          <p:cNvPr id="184" name="Google Shape;184;p8"/>
          <p:cNvSpPr/>
          <p:nvPr/>
        </p:nvSpPr>
        <p:spPr>
          <a:xfrm>
            <a:off x="2590800" y="4381500"/>
            <a:ext cx="52578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WYDOT Environmental Services</a:t>
            </a:r>
            <a:endParaRPr sz="2400">
              <a:solidFill>
                <a:schemeClr val="lt1"/>
              </a:solidFill>
              <a:latin typeface="Trebuchet MS"/>
              <a:ea typeface="Trebuchet MS"/>
              <a:cs typeface="Trebuchet MS"/>
              <a:sym typeface="Trebuchet MS"/>
            </a:endParaRPr>
          </a:p>
        </p:txBody>
      </p:sp>
      <p:sp>
        <p:nvSpPr>
          <p:cNvPr id="185" name="Google Shape;185;p8"/>
          <p:cNvSpPr/>
          <p:nvPr/>
        </p:nvSpPr>
        <p:spPr>
          <a:xfrm>
            <a:off x="7708900" y="0"/>
            <a:ext cx="1524000" cy="68580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6" name="Google Shape;186;p8"/>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888888"/>
                </a:solidFill>
                <a:latin typeface="Trebuchet MS"/>
                <a:ea typeface="Trebuchet MS"/>
                <a:cs typeface="Trebuchet MS"/>
                <a:sym typeface="Trebuchet MS"/>
              </a:rPr>
              <a:t>Agency Scoping Letters</a:t>
            </a:r>
            <a:endParaRPr sz="2400">
              <a:solidFill>
                <a:srgbClr val="888888"/>
              </a:solidFill>
              <a:latin typeface="Trebuchet MS"/>
              <a:ea typeface="Trebuchet MS"/>
              <a:cs typeface="Trebuchet MS"/>
              <a:sym typeface="Trebuchet MS"/>
            </a:endParaRPr>
          </a:p>
        </p:txBody>
      </p:sp>
      <p:grpSp>
        <p:nvGrpSpPr>
          <p:cNvPr id="187" name="Google Shape;187;p8"/>
          <p:cNvGrpSpPr/>
          <p:nvPr/>
        </p:nvGrpSpPr>
        <p:grpSpPr>
          <a:xfrm>
            <a:off x="7696200" y="1066800"/>
            <a:ext cx="1066800" cy="759254"/>
            <a:chOff x="7696200" y="1066800"/>
            <a:chExt cx="1066800" cy="759254"/>
          </a:xfrm>
        </p:grpSpPr>
        <p:pic>
          <p:nvPicPr>
            <p:cNvPr id="188" name="Google Shape;188;p8"/>
            <p:cNvPicPr preferRelativeResize="0"/>
            <p:nvPr/>
          </p:nvPicPr>
          <p:blipFill rotWithShape="1">
            <a:blip r:embed="rId3">
              <a:alphaModFix/>
            </a:blip>
            <a:srcRect/>
            <a:stretch/>
          </p:blipFill>
          <p:spPr>
            <a:xfrm>
              <a:off x="7696200" y="1066800"/>
              <a:ext cx="1066800" cy="759254"/>
            </a:xfrm>
            <a:prstGeom prst="rect">
              <a:avLst/>
            </a:prstGeom>
            <a:noFill/>
            <a:ln>
              <a:noFill/>
            </a:ln>
          </p:spPr>
        </p:pic>
        <p:pic>
          <p:nvPicPr>
            <p:cNvPr id="189" name="Google Shape;189;p8" descr="USACE_logo_USACE_RW_line.png"/>
            <p:cNvPicPr preferRelativeResize="0"/>
            <p:nvPr/>
          </p:nvPicPr>
          <p:blipFill rotWithShape="1">
            <a:blip r:embed="rId4">
              <a:alphaModFix/>
            </a:blip>
            <a:srcRect/>
            <a:stretch/>
          </p:blipFill>
          <p:spPr>
            <a:xfrm>
              <a:off x="7785100" y="1117600"/>
              <a:ext cx="914400" cy="684134"/>
            </a:xfrm>
            <a:prstGeom prst="rect">
              <a:avLst/>
            </a:prstGeom>
            <a:noFill/>
            <a:ln>
              <a:noFill/>
            </a:ln>
          </p:spPr>
        </p:pic>
      </p:grpSp>
      <p:grpSp>
        <p:nvGrpSpPr>
          <p:cNvPr id="190" name="Google Shape;190;p8"/>
          <p:cNvGrpSpPr/>
          <p:nvPr/>
        </p:nvGrpSpPr>
        <p:grpSpPr>
          <a:xfrm>
            <a:off x="7696200" y="2159000"/>
            <a:ext cx="1066800" cy="759254"/>
            <a:chOff x="7696200" y="2159000"/>
            <a:chExt cx="1066800" cy="759254"/>
          </a:xfrm>
        </p:grpSpPr>
        <p:pic>
          <p:nvPicPr>
            <p:cNvPr id="191" name="Google Shape;191;p8"/>
            <p:cNvPicPr preferRelativeResize="0"/>
            <p:nvPr/>
          </p:nvPicPr>
          <p:blipFill rotWithShape="1">
            <a:blip r:embed="rId3">
              <a:alphaModFix/>
            </a:blip>
            <a:srcRect/>
            <a:stretch/>
          </p:blipFill>
          <p:spPr>
            <a:xfrm>
              <a:off x="7696200" y="2159000"/>
              <a:ext cx="1066800" cy="759254"/>
            </a:xfrm>
            <a:prstGeom prst="rect">
              <a:avLst/>
            </a:prstGeom>
            <a:noFill/>
            <a:ln>
              <a:noFill/>
            </a:ln>
          </p:spPr>
        </p:pic>
        <p:pic>
          <p:nvPicPr>
            <p:cNvPr id="192" name="Google Shape;192;p8" descr="US-FishAndWildlifeService-Logo.svg.png"/>
            <p:cNvPicPr preferRelativeResize="0"/>
            <p:nvPr/>
          </p:nvPicPr>
          <p:blipFill rotWithShape="1">
            <a:blip r:embed="rId5">
              <a:alphaModFix/>
            </a:blip>
            <a:srcRect/>
            <a:stretch/>
          </p:blipFill>
          <p:spPr>
            <a:xfrm>
              <a:off x="7924800" y="2197100"/>
              <a:ext cx="587859" cy="702002"/>
            </a:xfrm>
            <a:prstGeom prst="rect">
              <a:avLst/>
            </a:prstGeom>
            <a:noFill/>
            <a:ln>
              <a:noFill/>
            </a:ln>
          </p:spPr>
        </p:pic>
      </p:grpSp>
      <p:grpSp>
        <p:nvGrpSpPr>
          <p:cNvPr id="193" name="Google Shape;193;p8"/>
          <p:cNvGrpSpPr/>
          <p:nvPr/>
        </p:nvGrpSpPr>
        <p:grpSpPr>
          <a:xfrm>
            <a:off x="7696200" y="3251200"/>
            <a:ext cx="1066800" cy="775201"/>
            <a:chOff x="7696200" y="3251200"/>
            <a:chExt cx="1066800" cy="775201"/>
          </a:xfrm>
        </p:grpSpPr>
        <p:pic>
          <p:nvPicPr>
            <p:cNvPr id="194" name="Google Shape;194;p8"/>
            <p:cNvPicPr preferRelativeResize="0"/>
            <p:nvPr/>
          </p:nvPicPr>
          <p:blipFill rotWithShape="1">
            <a:blip r:embed="rId3">
              <a:alphaModFix/>
            </a:blip>
            <a:srcRect/>
            <a:stretch/>
          </p:blipFill>
          <p:spPr>
            <a:xfrm>
              <a:off x="7696200" y="3251200"/>
              <a:ext cx="1066800" cy="759254"/>
            </a:xfrm>
            <a:prstGeom prst="rect">
              <a:avLst/>
            </a:prstGeom>
            <a:noFill/>
            <a:ln>
              <a:noFill/>
            </a:ln>
          </p:spPr>
        </p:pic>
        <p:pic>
          <p:nvPicPr>
            <p:cNvPr id="195" name="Google Shape;195;p8" descr="wgfd_logo.png"/>
            <p:cNvPicPr preferRelativeResize="0"/>
            <p:nvPr/>
          </p:nvPicPr>
          <p:blipFill rotWithShape="1">
            <a:blip r:embed="rId6">
              <a:alphaModFix/>
            </a:blip>
            <a:srcRect/>
            <a:stretch/>
          </p:blipFill>
          <p:spPr>
            <a:xfrm>
              <a:off x="7861300" y="3263900"/>
              <a:ext cx="695363" cy="762501"/>
            </a:xfrm>
            <a:prstGeom prst="rect">
              <a:avLst/>
            </a:prstGeom>
            <a:noFill/>
            <a:ln>
              <a:noFill/>
            </a:ln>
          </p:spPr>
        </p:pic>
      </p:grpSp>
      <p:grpSp>
        <p:nvGrpSpPr>
          <p:cNvPr id="196" name="Google Shape;196;p8"/>
          <p:cNvGrpSpPr/>
          <p:nvPr/>
        </p:nvGrpSpPr>
        <p:grpSpPr>
          <a:xfrm>
            <a:off x="7696200" y="4343400"/>
            <a:ext cx="1066800" cy="759254"/>
            <a:chOff x="7696200" y="4343400"/>
            <a:chExt cx="1066800" cy="759254"/>
          </a:xfrm>
        </p:grpSpPr>
        <p:pic>
          <p:nvPicPr>
            <p:cNvPr id="197" name="Google Shape;197;p8"/>
            <p:cNvPicPr preferRelativeResize="0"/>
            <p:nvPr/>
          </p:nvPicPr>
          <p:blipFill rotWithShape="1">
            <a:blip r:embed="rId3">
              <a:alphaModFix/>
            </a:blip>
            <a:srcRect/>
            <a:stretch/>
          </p:blipFill>
          <p:spPr>
            <a:xfrm>
              <a:off x="7696200" y="4343400"/>
              <a:ext cx="1066800" cy="759254"/>
            </a:xfrm>
            <a:prstGeom prst="rect">
              <a:avLst/>
            </a:prstGeom>
            <a:noFill/>
            <a:ln>
              <a:noFill/>
            </a:ln>
          </p:spPr>
        </p:pic>
        <p:pic>
          <p:nvPicPr>
            <p:cNvPr id="198" name="Google Shape;198;p8" descr="WYDOTlogo_color_2014.png"/>
            <p:cNvPicPr preferRelativeResize="0"/>
            <p:nvPr/>
          </p:nvPicPr>
          <p:blipFill rotWithShape="1">
            <a:blip r:embed="rId7">
              <a:alphaModFix/>
            </a:blip>
            <a:srcRect/>
            <a:stretch/>
          </p:blipFill>
          <p:spPr>
            <a:xfrm>
              <a:off x="7823200" y="4395409"/>
              <a:ext cx="762000" cy="659191"/>
            </a:xfrm>
            <a:prstGeom prst="rect">
              <a:avLst/>
            </a:prstGeom>
            <a:noFill/>
            <a:ln>
              <a:noFill/>
            </a:ln>
          </p:spPr>
        </p:pic>
      </p:grpSp>
      <p:pic>
        <p:nvPicPr>
          <p:cNvPr id="199" name="Google Shape;199;p8" descr="C:\Users\nrhines\AppData\Local\Microsoft\Windows\INetCache\IE\LHTAE5I1\tick[1].jpg"/>
          <p:cNvPicPr preferRelativeResize="0"/>
          <p:nvPr/>
        </p:nvPicPr>
        <p:blipFill rotWithShape="1">
          <a:blip r:embed="rId8">
            <a:alphaModFix/>
          </a:blip>
          <a:srcRect/>
          <a:stretch/>
        </p:blipFill>
        <p:spPr>
          <a:xfrm>
            <a:off x="228600" y="1828800"/>
            <a:ext cx="1828800" cy="22005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2000"/>
                                        <p:tgtEl>
                                          <p:spTgt spid="187"/>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ppt_x</p:attrName>
                                        </p:attrNameLst>
                                      </p:cBhvr>
                                      <p:tavLst>
                                        <p:tav tm="0">
                                          <p:val>
                                            <p:strVal val="#ppt_x+1"/>
                                          </p:val>
                                        </p:tav>
                                        <p:tav tm="100000">
                                          <p:val>
                                            <p:strVal val="#ppt_x"/>
                                          </p:val>
                                        </p:tav>
                                      </p:tavLst>
                                    </p:anim>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fade">
                                      <p:cBhvr>
                                        <p:cTn id="15" dur="2000"/>
                                        <p:tgtEl>
                                          <p:spTgt spid="190"/>
                                        </p:tgtEl>
                                      </p:cBhvr>
                                    </p:animEffect>
                                  </p:childTnLst>
                                </p:cTn>
                              </p:par>
                            </p:childTnLst>
                          </p:cTn>
                        </p:par>
                        <p:par>
                          <p:cTn id="16" fill="hold">
                            <p:stCondLst>
                              <p:cond delay="4500"/>
                            </p:stCondLst>
                            <p:childTnLst>
                              <p:par>
                                <p:cTn id="17" presetID="2" presetClass="entr" presetSubtype="2" fill="hold" nodeType="afterEffect">
                                  <p:stCondLst>
                                    <p:cond delay="0"/>
                                  </p:stCondLst>
                                  <p:childTnLst>
                                    <p:set>
                                      <p:cBhvr>
                                        <p:cTn id="18" dur="1" fill="hold">
                                          <p:stCondLst>
                                            <p:cond delay="0"/>
                                          </p:stCondLst>
                                        </p:cTn>
                                        <p:tgtEl>
                                          <p:spTgt spid="183"/>
                                        </p:tgtEl>
                                        <p:attrNameLst>
                                          <p:attrName>style.visibility</p:attrName>
                                        </p:attrNameLst>
                                      </p:cBhvr>
                                      <p:to>
                                        <p:strVal val="visible"/>
                                      </p:to>
                                    </p:set>
                                    <p:anim calcmode="lin" valueType="num">
                                      <p:cBhvr additive="base">
                                        <p:cTn id="19" dur="500"/>
                                        <p:tgtEl>
                                          <p:spTgt spid="183"/>
                                        </p:tgtEl>
                                        <p:attrNameLst>
                                          <p:attrName>ppt_x</p:attrName>
                                        </p:attrNameLst>
                                      </p:cBhvr>
                                      <p:tavLst>
                                        <p:tav tm="0">
                                          <p:val>
                                            <p:strVal val="#ppt_x+1"/>
                                          </p:val>
                                        </p:tav>
                                        <p:tav tm="100000">
                                          <p:val>
                                            <p:strVal val="#ppt_x"/>
                                          </p:val>
                                        </p:tav>
                                      </p:tavLst>
                                    </p:anim>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fade">
                                      <p:cBhvr>
                                        <p:cTn id="23" dur="2000"/>
                                        <p:tgtEl>
                                          <p:spTgt spid="193"/>
                                        </p:tgtEl>
                                      </p:cBhvr>
                                    </p:animEffect>
                                  </p:childTnLst>
                                </p:cTn>
                              </p:par>
                            </p:childTnLst>
                          </p:cTn>
                        </p:par>
                        <p:par>
                          <p:cTn id="24" fill="hold">
                            <p:stCondLst>
                              <p:cond delay="7000"/>
                            </p:stCondLst>
                            <p:childTnLst>
                              <p:par>
                                <p:cTn id="25" presetID="2" presetClass="entr" presetSubtype="2" fill="hold" nodeType="afterEffect">
                                  <p:stCondLst>
                                    <p:cond delay="0"/>
                                  </p:stCondLst>
                                  <p:childTnLst>
                                    <p:set>
                                      <p:cBhvr>
                                        <p:cTn id="26" dur="1" fill="hold">
                                          <p:stCondLst>
                                            <p:cond delay="0"/>
                                          </p:stCondLst>
                                        </p:cTn>
                                        <p:tgtEl>
                                          <p:spTgt spid="181"/>
                                        </p:tgtEl>
                                        <p:attrNameLst>
                                          <p:attrName>style.visibility</p:attrName>
                                        </p:attrNameLst>
                                      </p:cBhvr>
                                      <p:to>
                                        <p:strVal val="visible"/>
                                      </p:to>
                                    </p:set>
                                    <p:anim calcmode="lin" valueType="num">
                                      <p:cBhvr additive="base">
                                        <p:cTn id="27" dur="500"/>
                                        <p:tgtEl>
                                          <p:spTgt spid="181"/>
                                        </p:tgtEl>
                                        <p:attrNameLst>
                                          <p:attrName>ppt_x</p:attrName>
                                        </p:attrNameLst>
                                      </p:cBhvr>
                                      <p:tavLst>
                                        <p:tav tm="0">
                                          <p:val>
                                            <p:strVal val="#ppt_x+1"/>
                                          </p:val>
                                        </p:tav>
                                        <p:tav tm="100000">
                                          <p:val>
                                            <p:strVal val="#ppt_x"/>
                                          </p:val>
                                        </p:tav>
                                      </p:tavLst>
                                    </p:anim>
                                  </p:childTnLst>
                                </p:cTn>
                              </p:par>
                            </p:childTnLst>
                          </p:cTn>
                        </p:par>
                        <p:par>
                          <p:cTn id="28" fill="hold">
                            <p:stCondLst>
                              <p:cond delay="7500"/>
                            </p:stCondLst>
                            <p:childTnLst>
                              <p:par>
                                <p:cTn id="29" presetID="10" presetClass="entr" presetSubtype="0" fill="hold" nodeType="afterEffect">
                                  <p:stCondLst>
                                    <p:cond delay="0"/>
                                  </p:stCondLst>
                                  <p:childTnLst>
                                    <p:set>
                                      <p:cBhvr>
                                        <p:cTn id="30" dur="1" fill="hold">
                                          <p:stCondLst>
                                            <p:cond delay="0"/>
                                          </p:stCondLst>
                                        </p:cTn>
                                        <p:tgtEl>
                                          <p:spTgt spid="196"/>
                                        </p:tgtEl>
                                        <p:attrNameLst>
                                          <p:attrName>style.visibility</p:attrName>
                                        </p:attrNameLst>
                                      </p:cBhvr>
                                      <p:to>
                                        <p:strVal val="visible"/>
                                      </p:to>
                                    </p:set>
                                    <p:animEffect transition="in" filter="fade">
                                      <p:cBhvr>
                                        <p:cTn id="31" dur="2000"/>
                                        <p:tgtEl>
                                          <p:spTgt spid="196"/>
                                        </p:tgtEl>
                                      </p:cBhvr>
                                    </p:animEffect>
                                  </p:childTnLst>
                                </p:cTn>
                              </p:par>
                            </p:childTnLst>
                          </p:cTn>
                        </p:par>
                        <p:par>
                          <p:cTn id="32" fill="hold">
                            <p:stCondLst>
                              <p:cond delay="95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p:tgtEl>
                                          <p:spTgt spid="1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p:nvPr/>
        </p:nvSpPr>
        <p:spPr>
          <a:xfrm>
            <a:off x="2590800" y="2771346"/>
            <a:ext cx="52578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U.S. Forest Service</a:t>
            </a:r>
            <a:endParaRPr sz="2400">
              <a:solidFill>
                <a:schemeClr val="lt1"/>
              </a:solidFill>
              <a:latin typeface="Trebuchet MS"/>
              <a:ea typeface="Trebuchet MS"/>
              <a:cs typeface="Trebuchet MS"/>
              <a:sym typeface="Trebuchet MS"/>
            </a:endParaRPr>
          </a:p>
        </p:txBody>
      </p:sp>
      <p:sp>
        <p:nvSpPr>
          <p:cNvPr id="206" name="Google Shape;206;p9"/>
          <p:cNvSpPr/>
          <p:nvPr/>
        </p:nvSpPr>
        <p:spPr>
          <a:xfrm>
            <a:off x="2590800" y="1104900"/>
            <a:ext cx="53340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Local Floodplain Coordinator</a:t>
            </a:r>
            <a:endParaRPr sz="2400">
              <a:solidFill>
                <a:schemeClr val="lt1"/>
              </a:solidFill>
              <a:latin typeface="Trebuchet MS"/>
              <a:ea typeface="Trebuchet MS"/>
              <a:cs typeface="Trebuchet MS"/>
              <a:sym typeface="Trebuchet MS"/>
            </a:endParaRPr>
          </a:p>
        </p:txBody>
      </p:sp>
      <p:sp>
        <p:nvSpPr>
          <p:cNvPr id="207" name="Google Shape;207;p9"/>
          <p:cNvSpPr/>
          <p:nvPr/>
        </p:nvSpPr>
        <p:spPr>
          <a:xfrm>
            <a:off x="2590800" y="1943100"/>
            <a:ext cx="52578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U.S. Bureau of Land Management</a:t>
            </a:r>
            <a:endParaRPr sz="2400">
              <a:solidFill>
                <a:schemeClr val="lt1"/>
              </a:solidFill>
              <a:latin typeface="Trebuchet MS"/>
              <a:ea typeface="Trebuchet MS"/>
              <a:cs typeface="Trebuchet MS"/>
              <a:sym typeface="Trebuchet MS"/>
            </a:endParaRPr>
          </a:p>
        </p:txBody>
      </p:sp>
      <p:sp>
        <p:nvSpPr>
          <p:cNvPr id="208" name="Google Shape;208;p9"/>
          <p:cNvSpPr/>
          <p:nvPr/>
        </p:nvSpPr>
        <p:spPr>
          <a:xfrm>
            <a:off x="2590800" y="3619500"/>
            <a:ext cx="52578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Natural Resources Conservation Svc.</a:t>
            </a:r>
            <a:endParaRPr sz="2400">
              <a:solidFill>
                <a:schemeClr val="lt1"/>
              </a:solidFill>
              <a:latin typeface="Trebuchet MS"/>
              <a:ea typeface="Trebuchet MS"/>
              <a:cs typeface="Trebuchet MS"/>
              <a:sym typeface="Trebuchet MS"/>
            </a:endParaRPr>
          </a:p>
        </p:txBody>
      </p:sp>
      <p:sp>
        <p:nvSpPr>
          <p:cNvPr id="209" name="Google Shape;209;p9"/>
          <p:cNvSpPr/>
          <p:nvPr/>
        </p:nvSpPr>
        <p:spPr>
          <a:xfrm>
            <a:off x="2578100" y="4457700"/>
            <a:ext cx="52578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Tribal Coordination</a:t>
            </a:r>
            <a:endParaRPr sz="2400">
              <a:solidFill>
                <a:schemeClr val="lt1"/>
              </a:solidFill>
              <a:latin typeface="Trebuchet MS"/>
              <a:ea typeface="Trebuchet MS"/>
              <a:cs typeface="Trebuchet MS"/>
              <a:sym typeface="Trebuchet MS"/>
            </a:endParaRPr>
          </a:p>
        </p:txBody>
      </p:sp>
      <p:sp>
        <p:nvSpPr>
          <p:cNvPr id="210" name="Google Shape;210;p9"/>
          <p:cNvSpPr/>
          <p:nvPr/>
        </p:nvSpPr>
        <p:spPr>
          <a:xfrm>
            <a:off x="2590800" y="5295900"/>
            <a:ext cx="5257800" cy="685800"/>
          </a:xfrm>
          <a:prstGeom prst="roundRect">
            <a:avLst>
              <a:gd name="adj" fmla="val 16667"/>
            </a:avLst>
          </a:prstGeom>
          <a:solidFill>
            <a:schemeClr val="dk1"/>
          </a:solidFill>
          <a:ln w="25400" cap="flat" cmpd="sng">
            <a:solidFill>
              <a:srgbClr val="FFB8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Trebuchet MS"/>
                <a:ea typeface="Trebuchet MS"/>
                <a:cs typeface="Trebuchet MS"/>
                <a:sym typeface="Trebuchet MS"/>
              </a:rPr>
              <a:t>Local landowners</a:t>
            </a:r>
            <a:endParaRPr sz="2400">
              <a:solidFill>
                <a:schemeClr val="lt1"/>
              </a:solidFill>
              <a:latin typeface="Trebuchet MS"/>
              <a:ea typeface="Trebuchet MS"/>
              <a:cs typeface="Trebuchet MS"/>
              <a:sym typeface="Trebuchet MS"/>
            </a:endParaRPr>
          </a:p>
        </p:txBody>
      </p:sp>
      <p:sp>
        <p:nvSpPr>
          <p:cNvPr id="211" name="Google Shape;211;p9"/>
          <p:cNvSpPr/>
          <p:nvPr/>
        </p:nvSpPr>
        <p:spPr>
          <a:xfrm>
            <a:off x="7708900" y="0"/>
            <a:ext cx="1524000" cy="68580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12" name="Google Shape;212;p9"/>
          <p:cNvSpPr txBox="1">
            <a:spLocks noGrp="1"/>
          </p:cNvSpPr>
          <p:nvPr>
            <p:ph type="ftr" idx="11"/>
          </p:nvPr>
        </p:nvSpPr>
        <p:spPr>
          <a:xfrm>
            <a:off x="152400" y="381000"/>
            <a:ext cx="6629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888888"/>
                </a:solidFill>
                <a:latin typeface="Trebuchet MS"/>
                <a:ea typeface="Trebuchet MS"/>
                <a:cs typeface="Trebuchet MS"/>
                <a:sym typeface="Trebuchet MS"/>
              </a:rPr>
              <a:t>Optional Agency Scoping Letters</a:t>
            </a:r>
            <a:endParaRPr sz="2400">
              <a:solidFill>
                <a:srgbClr val="888888"/>
              </a:solidFill>
              <a:latin typeface="Trebuchet MS"/>
              <a:ea typeface="Trebuchet MS"/>
              <a:cs typeface="Trebuchet MS"/>
              <a:sym typeface="Trebuchet MS"/>
            </a:endParaRPr>
          </a:p>
        </p:txBody>
      </p:sp>
      <p:pic>
        <p:nvPicPr>
          <p:cNvPr id="213" name="Google Shape;213;p9"/>
          <p:cNvPicPr preferRelativeResize="0"/>
          <p:nvPr/>
        </p:nvPicPr>
        <p:blipFill rotWithShape="1">
          <a:blip r:embed="rId3">
            <a:alphaModFix/>
          </a:blip>
          <a:srcRect/>
          <a:stretch/>
        </p:blipFill>
        <p:spPr>
          <a:xfrm>
            <a:off x="7696200" y="1066800"/>
            <a:ext cx="1066800" cy="759254"/>
          </a:xfrm>
          <a:prstGeom prst="rect">
            <a:avLst/>
          </a:prstGeom>
          <a:noFill/>
          <a:ln>
            <a:noFill/>
          </a:ln>
        </p:spPr>
      </p:pic>
      <p:pic>
        <p:nvPicPr>
          <p:cNvPr id="214" name="Google Shape;214;p9"/>
          <p:cNvPicPr preferRelativeResize="0"/>
          <p:nvPr/>
        </p:nvPicPr>
        <p:blipFill rotWithShape="1">
          <a:blip r:embed="rId3">
            <a:alphaModFix/>
          </a:blip>
          <a:srcRect/>
          <a:stretch/>
        </p:blipFill>
        <p:spPr>
          <a:xfrm>
            <a:off x="7683500" y="4419600"/>
            <a:ext cx="1066800" cy="759254"/>
          </a:xfrm>
          <a:prstGeom prst="rect">
            <a:avLst/>
          </a:prstGeom>
          <a:noFill/>
          <a:ln>
            <a:noFill/>
          </a:ln>
        </p:spPr>
      </p:pic>
      <p:pic>
        <p:nvPicPr>
          <p:cNvPr id="215" name="Google Shape;215;p9"/>
          <p:cNvPicPr preferRelativeResize="0"/>
          <p:nvPr/>
        </p:nvPicPr>
        <p:blipFill rotWithShape="1">
          <a:blip r:embed="rId3">
            <a:alphaModFix/>
          </a:blip>
          <a:srcRect/>
          <a:stretch/>
        </p:blipFill>
        <p:spPr>
          <a:xfrm>
            <a:off x="7696200" y="5257800"/>
            <a:ext cx="1066800" cy="759254"/>
          </a:xfrm>
          <a:prstGeom prst="rect">
            <a:avLst/>
          </a:prstGeom>
          <a:noFill/>
          <a:ln>
            <a:noFill/>
          </a:ln>
        </p:spPr>
      </p:pic>
      <p:grpSp>
        <p:nvGrpSpPr>
          <p:cNvPr id="216" name="Google Shape;216;p9"/>
          <p:cNvGrpSpPr/>
          <p:nvPr/>
        </p:nvGrpSpPr>
        <p:grpSpPr>
          <a:xfrm>
            <a:off x="7696200" y="1905000"/>
            <a:ext cx="1066800" cy="759254"/>
            <a:chOff x="7696200" y="1905000"/>
            <a:chExt cx="1066800" cy="759254"/>
          </a:xfrm>
        </p:grpSpPr>
        <p:pic>
          <p:nvPicPr>
            <p:cNvPr id="217" name="Google Shape;217;p9"/>
            <p:cNvPicPr preferRelativeResize="0"/>
            <p:nvPr/>
          </p:nvPicPr>
          <p:blipFill rotWithShape="1">
            <a:blip r:embed="rId3">
              <a:alphaModFix/>
            </a:blip>
            <a:srcRect/>
            <a:stretch/>
          </p:blipFill>
          <p:spPr>
            <a:xfrm>
              <a:off x="7696200" y="1905000"/>
              <a:ext cx="1066800" cy="759254"/>
            </a:xfrm>
            <a:prstGeom prst="rect">
              <a:avLst/>
            </a:prstGeom>
            <a:noFill/>
            <a:ln>
              <a:noFill/>
            </a:ln>
          </p:spPr>
        </p:pic>
        <p:pic>
          <p:nvPicPr>
            <p:cNvPr id="218" name="Google Shape;218;p9" descr="300px-BLM_logo.png"/>
            <p:cNvPicPr preferRelativeResize="0"/>
            <p:nvPr/>
          </p:nvPicPr>
          <p:blipFill rotWithShape="1">
            <a:blip r:embed="rId4">
              <a:alphaModFix/>
            </a:blip>
            <a:srcRect/>
            <a:stretch/>
          </p:blipFill>
          <p:spPr>
            <a:xfrm>
              <a:off x="7876363" y="1968501"/>
              <a:ext cx="708837" cy="609600"/>
            </a:xfrm>
            <a:prstGeom prst="rect">
              <a:avLst/>
            </a:prstGeom>
            <a:noFill/>
            <a:ln>
              <a:noFill/>
            </a:ln>
          </p:spPr>
        </p:pic>
      </p:grpSp>
      <p:grpSp>
        <p:nvGrpSpPr>
          <p:cNvPr id="219" name="Google Shape;219;p9"/>
          <p:cNvGrpSpPr/>
          <p:nvPr/>
        </p:nvGrpSpPr>
        <p:grpSpPr>
          <a:xfrm>
            <a:off x="7696200" y="2745946"/>
            <a:ext cx="1066800" cy="761654"/>
            <a:chOff x="7696200" y="2745946"/>
            <a:chExt cx="1066800" cy="761654"/>
          </a:xfrm>
        </p:grpSpPr>
        <p:pic>
          <p:nvPicPr>
            <p:cNvPr id="220" name="Google Shape;220;p9"/>
            <p:cNvPicPr preferRelativeResize="0"/>
            <p:nvPr/>
          </p:nvPicPr>
          <p:blipFill rotWithShape="1">
            <a:blip r:embed="rId3">
              <a:alphaModFix/>
            </a:blip>
            <a:srcRect/>
            <a:stretch/>
          </p:blipFill>
          <p:spPr>
            <a:xfrm>
              <a:off x="7696200" y="2745946"/>
              <a:ext cx="1066800" cy="759254"/>
            </a:xfrm>
            <a:prstGeom prst="rect">
              <a:avLst/>
            </a:prstGeom>
            <a:noFill/>
            <a:ln>
              <a:noFill/>
            </a:ln>
          </p:spPr>
        </p:pic>
        <p:pic>
          <p:nvPicPr>
            <p:cNvPr id="221" name="Google Shape;221;p9" descr="1200px-ForestServiceLogoOfficial.svg.png"/>
            <p:cNvPicPr preferRelativeResize="0"/>
            <p:nvPr/>
          </p:nvPicPr>
          <p:blipFill rotWithShape="1">
            <a:blip r:embed="rId5">
              <a:alphaModFix/>
            </a:blip>
            <a:srcRect/>
            <a:stretch/>
          </p:blipFill>
          <p:spPr>
            <a:xfrm>
              <a:off x="7924800" y="2819400"/>
              <a:ext cx="632828" cy="688200"/>
            </a:xfrm>
            <a:prstGeom prst="rect">
              <a:avLst/>
            </a:prstGeom>
            <a:noFill/>
            <a:ln>
              <a:noFill/>
            </a:ln>
          </p:spPr>
        </p:pic>
      </p:grpSp>
      <p:grpSp>
        <p:nvGrpSpPr>
          <p:cNvPr id="222" name="Google Shape;222;p9"/>
          <p:cNvGrpSpPr/>
          <p:nvPr/>
        </p:nvGrpSpPr>
        <p:grpSpPr>
          <a:xfrm>
            <a:off x="7696200" y="3581400"/>
            <a:ext cx="1066800" cy="759254"/>
            <a:chOff x="7696200" y="3581400"/>
            <a:chExt cx="1066800" cy="759254"/>
          </a:xfrm>
        </p:grpSpPr>
        <p:pic>
          <p:nvPicPr>
            <p:cNvPr id="223" name="Google Shape;223;p9"/>
            <p:cNvPicPr preferRelativeResize="0"/>
            <p:nvPr/>
          </p:nvPicPr>
          <p:blipFill rotWithShape="1">
            <a:blip r:embed="rId3">
              <a:alphaModFix/>
            </a:blip>
            <a:srcRect/>
            <a:stretch/>
          </p:blipFill>
          <p:spPr>
            <a:xfrm>
              <a:off x="7696200" y="3581400"/>
              <a:ext cx="1066800" cy="759254"/>
            </a:xfrm>
            <a:prstGeom prst="rect">
              <a:avLst/>
            </a:prstGeom>
            <a:noFill/>
            <a:ln>
              <a:noFill/>
            </a:ln>
          </p:spPr>
        </p:pic>
        <p:pic>
          <p:nvPicPr>
            <p:cNvPr id="224" name="Google Shape;224;p9" descr="C:\Users\ramcgee.WYO\AppData\Local\Temp\SNAGHTML53c9487c.PNG"/>
            <p:cNvPicPr preferRelativeResize="0"/>
            <p:nvPr/>
          </p:nvPicPr>
          <p:blipFill rotWithShape="1">
            <a:blip r:embed="rId6">
              <a:alphaModFix/>
            </a:blip>
            <a:srcRect/>
            <a:stretch/>
          </p:blipFill>
          <p:spPr>
            <a:xfrm>
              <a:off x="7807325" y="3784600"/>
              <a:ext cx="904875" cy="381001"/>
            </a:xfrm>
            <a:prstGeom prst="rect">
              <a:avLst/>
            </a:prstGeom>
            <a:noFill/>
            <a:ln>
              <a:noFill/>
            </a:ln>
          </p:spPr>
        </p:pic>
      </p:grpSp>
      <p:pic>
        <p:nvPicPr>
          <p:cNvPr id="225" name="Google Shape;225;p9" descr="download.jpg"/>
          <p:cNvPicPr preferRelativeResize="0"/>
          <p:nvPr/>
        </p:nvPicPr>
        <p:blipFill rotWithShape="1">
          <a:blip r:embed="rId7">
            <a:alphaModFix/>
          </a:blip>
          <a:srcRect/>
          <a:stretch/>
        </p:blipFill>
        <p:spPr>
          <a:xfrm>
            <a:off x="304800" y="1981200"/>
            <a:ext cx="2143125" cy="214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6"/>
                                        </p:tgtEl>
                                        <p:attrNameLst>
                                          <p:attrName>style.visibility</p:attrName>
                                        </p:attrNameLst>
                                      </p:cBhvr>
                                      <p:to>
                                        <p:strVal val="visible"/>
                                      </p:to>
                                    </p:set>
                                    <p:anim calcmode="lin" valueType="num">
                                      <p:cBhvr additive="base">
                                        <p:cTn id="7" dur="500"/>
                                        <p:tgtEl>
                                          <p:spTgt spid="20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p:tgtEl>
                                          <p:spTgt spid="207"/>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05"/>
                                        </p:tgtEl>
                                        <p:attrNameLst>
                                          <p:attrName>style.visibility</p:attrName>
                                        </p:attrNameLst>
                                      </p:cBhvr>
                                      <p:to>
                                        <p:strVal val="visible"/>
                                      </p:to>
                                    </p:set>
                                    <p:anim calcmode="lin" valueType="num">
                                      <p:cBhvr additive="base">
                                        <p:cTn id="15" dur="500"/>
                                        <p:tgtEl>
                                          <p:spTgt spid="205"/>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208"/>
                                        </p:tgtEl>
                                        <p:attrNameLst>
                                          <p:attrName>style.visibility</p:attrName>
                                        </p:attrNameLst>
                                      </p:cBhvr>
                                      <p:to>
                                        <p:strVal val="visible"/>
                                      </p:to>
                                    </p:set>
                                    <p:anim calcmode="lin" valueType="num">
                                      <p:cBhvr additive="base">
                                        <p:cTn id="19" dur="500"/>
                                        <p:tgtEl>
                                          <p:spTgt spid="208"/>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209"/>
                                        </p:tgtEl>
                                        <p:attrNameLst>
                                          <p:attrName>style.visibility</p:attrName>
                                        </p:attrNameLst>
                                      </p:cBhvr>
                                      <p:to>
                                        <p:strVal val="visible"/>
                                      </p:to>
                                    </p:set>
                                    <p:anim calcmode="lin" valueType="num">
                                      <p:cBhvr additive="base">
                                        <p:cTn id="23" dur="500"/>
                                        <p:tgtEl>
                                          <p:spTgt spid="209"/>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10"/>
                                        </p:tgtEl>
                                        <p:attrNameLst>
                                          <p:attrName>style.visibility</p:attrName>
                                        </p:attrNameLst>
                                      </p:cBhvr>
                                      <p:to>
                                        <p:strVal val="visible"/>
                                      </p:to>
                                    </p:set>
                                    <p:anim calcmode="lin" valueType="num">
                                      <p:cBhvr additive="base">
                                        <p:cTn id="27" dur="500"/>
                                        <p:tgtEl>
                                          <p:spTgt spid="2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1610</Words>
  <Application>Microsoft Office PowerPoint</Application>
  <PresentationFormat>On-screen Show (4:3)</PresentationFormat>
  <Paragraphs>187</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Trebuchet MS</vt:lpstr>
      <vt:lpstr>Roboto Black</vt:lpstr>
      <vt:lpstr>Calibri</vt:lpstr>
      <vt:lpstr>Office Theme</vt:lpstr>
      <vt:lpstr>The National Environmental Policy Act (NEPA)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Environmental Policy Act (NEPA)</dc:title>
  <dc:creator>ramcgee</dc:creator>
  <cp:lastModifiedBy>Hines, Nick</cp:lastModifiedBy>
  <cp:revision>5</cp:revision>
  <dcterms:created xsi:type="dcterms:W3CDTF">2019-03-07T18:04:36Z</dcterms:created>
  <dcterms:modified xsi:type="dcterms:W3CDTF">2022-04-25T15:01:35Z</dcterms:modified>
</cp:coreProperties>
</file>